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5"/>
  </p:notesMasterIdLst>
  <p:handoutMasterIdLst>
    <p:handoutMasterId r:id="rId36"/>
  </p:handoutMasterIdLst>
  <p:sldIdLst>
    <p:sldId id="256" r:id="rId2"/>
    <p:sldId id="281" r:id="rId3"/>
    <p:sldId id="283" r:id="rId4"/>
    <p:sldId id="282" r:id="rId5"/>
    <p:sldId id="284" r:id="rId6"/>
    <p:sldId id="289" r:id="rId7"/>
    <p:sldId id="285" r:id="rId8"/>
    <p:sldId id="286" r:id="rId9"/>
    <p:sldId id="287" r:id="rId10"/>
    <p:sldId id="291" r:id="rId11"/>
    <p:sldId id="259" r:id="rId12"/>
    <p:sldId id="257" r:id="rId13"/>
    <p:sldId id="292" r:id="rId14"/>
    <p:sldId id="293" r:id="rId15"/>
    <p:sldId id="294" r:id="rId16"/>
    <p:sldId id="273" r:id="rId17"/>
    <p:sldId id="297" r:id="rId18"/>
    <p:sldId id="298" r:id="rId19"/>
    <p:sldId id="296" r:id="rId20"/>
    <p:sldId id="295" r:id="rId21"/>
    <p:sldId id="271" r:id="rId22"/>
    <p:sldId id="258" r:id="rId23"/>
    <p:sldId id="276" r:id="rId24"/>
    <p:sldId id="263" r:id="rId25"/>
    <p:sldId id="275" r:id="rId26"/>
    <p:sldId id="270" r:id="rId27"/>
    <p:sldId id="260" r:id="rId28"/>
    <p:sldId id="262" r:id="rId29"/>
    <p:sldId id="264" r:id="rId30"/>
    <p:sldId id="266" r:id="rId31"/>
    <p:sldId id="267" r:id="rId32"/>
    <p:sldId id="268" r:id="rId33"/>
    <p:sldId id="288"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Batang" panose="02030600000101010101" pitchFamily="18" charset="-127"/>
        <a:ea typeface="+mn-ea"/>
        <a:cs typeface="Arial" panose="020B0604020202020204" pitchFamily="34" charset="0"/>
      </a:defRPr>
    </a:lvl1pPr>
    <a:lvl2pPr marL="457200" algn="l" rtl="0" fontAlgn="base">
      <a:spcBef>
        <a:spcPct val="0"/>
      </a:spcBef>
      <a:spcAft>
        <a:spcPct val="0"/>
      </a:spcAft>
      <a:defRPr kern="1200">
        <a:solidFill>
          <a:schemeClr val="tx1"/>
        </a:solidFill>
        <a:latin typeface="Batang" panose="02030600000101010101" pitchFamily="18" charset="-127"/>
        <a:ea typeface="+mn-ea"/>
        <a:cs typeface="Arial" panose="020B0604020202020204" pitchFamily="34" charset="0"/>
      </a:defRPr>
    </a:lvl2pPr>
    <a:lvl3pPr marL="914400" algn="l" rtl="0" fontAlgn="base">
      <a:spcBef>
        <a:spcPct val="0"/>
      </a:spcBef>
      <a:spcAft>
        <a:spcPct val="0"/>
      </a:spcAft>
      <a:defRPr kern="1200">
        <a:solidFill>
          <a:schemeClr val="tx1"/>
        </a:solidFill>
        <a:latin typeface="Batang" panose="02030600000101010101" pitchFamily="18" charset="-127"/>
        <a:ea typeface="+mn-ea"/>
        <a:cs typeface="Arial" panose="020B0604020202020204" pitchFamily="34" charset="0"/>
      </a:defRPr>
    </a:lvl3pPr>
    <a:lvl4pPr marL="1371600" algn="l" rtl="0" fontAlgn="base">
      <a:spcBef>
        <a:spcPct val="0"/>
      </a:spcBef>
      <a:spcAft>
        <a:spcPct val="0"/>
      </a:spcAft>
      <a:defRPr kern="1200">
        <a:solidFill>
          <a:schemeClr val="tx1"/>
        </a:solidFill>
        <a:latin typeface="Batang" panose="02030600000101010101" pitchFamily="18" charset="-127"/>
        <a:ea typeface="+mn-ea"/>
        <a:cs typeface="Arial" panose="020B0604020202020204" pitchFamily="34" charset="0"/>
      </a:defRPr>
    </a:lvl4pPr>
    <a:lvl5pPr marL="1828800" algn="l" rtl="0" fontAlgn="base">
      <a:spcBef>
        <a:spcPct val="0"/>
      </a:spcBef>
      <a:spcAft>
        <a:spcPct val="0"/>
      </a:spcAft>
      <a:defRPr kern="1200">
        <a:solidFill>
          <a:schemeClr val="tx1"/>
        </a:solidFill>
        <a:latin typeface="Batang" panose="02030600000101010101" pitchFamily="18" charset="-127"/>
        <a:ea typeface="+mn-ea"/>
        <a:cs typeface="Arial" panose="020B0604020202020204" pitchFamily="34" charset="0"/>
      </a:defRPr>
    </a:lvl5pPr>
    <a:lvl6pPr marL="2286000" algn="l" defTabSz="914400" rtl="0" eaLnBrk="1" latinLnBrk="0" hangingPunct="1">
      <a:defRPr kern="1200">
        <a:solidFill>
          <a:schemeClr val="tx1"/>
        </a:solidFill>
        <a:latin typeface="Batang" panose="02030600000101010101" pitchFamily="18" charset="-127"/>
        <a:ea typeface="+mn-ea"/>
        <a:cs typeface="Arial" panose="020B0604020202020204" pitchFamily="34" charset="0"/>
      </a:defRPr>
    </a:lvl6pPr>
    <a:lvl7pPr marL="2743200" algn="l" defTabSz="914400" rtl="0" eaLnBrk="1" latinLnBrk="0" hangingPunct="1">
      <a:defRPr kern="1200">
        <a:solidFill>
          <a:schemeClr val="tx1"/>
        </a:solidFill>
        <a:latin typeface="Batang" panose="02030600000101010101" pitchFamily="18" charset="-127"/>
        <a:ea typeface="+mn-ea"/>
        <a:cs typeface="Arial" panose="020B0604020202020204" pitchFamily="34" charset="0"/>
      </a:defRPr>
    </a:lvl7pPr>
    <a:lvl8pPr marL="3200400" algn="l" defTabSz="914400" rtl="0" eaLnBrk="1" latinLnBrk="0" hangingPunct="1">
      <a:defRPr kern="1200">
        <a:solidFill>
          <a:schemeClr val="tx1"/>
        </a:solidFill>
        <a:latin typeface="Batang" panose="02030600000101010101" pitchFamily="18" charset="-127"/>
        <a:ea typeface="+mn-ea"/>
        <a:cs typeface="Arial" panose="020B0604020202020204" pitchFamily="34" charset="0"/>
      </a:defRPr>
    </a:lvl8pPr>
    <a:lvl9pPr marL="3657600" algn="l" defTabSz="914400" rtl="0" eaLnBrk="1" latinLnBrk="0" hangingPunct="1">
      <a:defRPr kern="1200">
        <a:solidFill>
          <a:schemeClr val="tx1"/>
        </a:solidFill>
        <a:latin typeface="Batang" panose="02030600000101010101" pitchFamily="18" charset="-127"/>
        <a:ea typeface="+mn-ea"/>
        <a:cs typeface="Arial" panose="020B0604020202020204" pitchFamily="34" charset="0"/>
      </a:defRPr>
    </a:lvl9pPr>
  </p:defaultTextStyle>
  <p:extLst>
    <p:ext uri="{521415D9-36F7-43E2-AB2F-B90AF26B5E84}">
      <p14:sectionLst xmlns:p14="http://schemas.microsoft.com/office/powerpoint/2010/main">
        <p14:section name="Default Section" id="{98C6D3F2-C08F-4CD6-95CF-2C84305AF913}">
          <p14:sldIdLst>
            <p14:sldId id="256"/>
            <p14:sldId id="281"/>
            <p14:sldId id="283"/>
            <p14:sldId id="282"/>
            <p14:sldId id="284"/>
            <p14:sldId id="289"/>
            <p14:sldId id="285"/>
            <p14:sldId id="286"/>
            <p14:sldId id="287"/>
            <p14:sldId id="291"/>
            <p14:sldId id="259"/>
            <p14:sldId id="257"/>
            <p14:sldId id="292"/>
            <p14:sldId id="293"/>
            <p14:sldId id="294"/>
            <p14:sldId id="273"/>
            <p14:sldId id="297"/>
            <p14:sldId id="298"/>
            <p14:sldId id="296"/>
            <p14:sldId id="295"/>
            <p14:sldId id="271"/>
            <p14:sldId id="258"/>
            <p14:sldId id="276"/>
            <p14:sldId id="263"/>
            <p14:sldId id="275"/>
            <p14:sldId id="270"/>
            <p14:sldId id="260"/>
            <p14:sldId id="262"/>
            <p14:sldId id="264"/>
            <p14:sldId id="266"/>
            <p14:sldId id="267"/>
            <p14:sldId id="268"/>
            <p14:sldId id="288"/>
          </p14:sldIdLst>
        </p14:section>
        <p14:section name="Untitled Section" id="{1931F88C-1C9D-4747-A931-EC144C17386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p:cViewPr varScale="1">
        <p:scale>
          <a:sx n="88" d="100"/>
          <a:sy n="88"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53F22E6-E595-4201-ADA0-5646F1356547}" type="datetimeFigureOut">
              <a:rPr lang="en-US" smtClean="0"/>
              <a:t>8/9/2016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A2FE8A-A977-4D40-A07F-C7040C767074}" type="slidenum">
              <a:rPr lang="en-US" smtClean="0"/>
              <a:t>‹#›</a:t>
            </a:fld>
            <a:endParaRPr lang="en-US"/>
          </a:p>
        </p:txBody>
      </p:sp>
    </p:spTree>
    <p:extLst>
      <p:ext uri="{BB962C8B-B14F-4D97-AF65-F5344CB8AC3E}">
        <p14:creationId xmlns:p14="http://schemas.microsoft.com/office/powerpoint/2010/main" val="3682534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cs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2BCD1D1-BC80-4B8C-B478-5D16F6973948}" type="slidenum">
              <a:rPr lang="en-US" altLang="en-US"/>
              <a:pPr/>
              <a:t>‹#›</a:t>
            </a:fld>
            <a:endParaRPr lang="en-US" altLang="en-US"/>
          </a:p>
        </p:txBody>
      </p:sp>
    </p:spTree>
    <p:extLst>
      <p:ext uri="{BB962C8B-B14F-4D97-AF65-F5344CB8AC3E}">
        <p14:creationId xmlns:p14="http://schemas.microsoft.com/office/powerpoint/2010/main" val="24780358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atang" panose="02030600000101010101" pitchFamily="18" charset="-127"/>
                <a:cs typeface="Arial" panose="020B0604020202020204" pitchFamily="34" charset="0"/>
              </a:defRPr>
            </a:lvl1pPr>
            <a:lvl2pPr marL="742950" indent="-285750" eaLnBrk="0" hangingPunct="0">
              <a:defRPr>
                <a:solidFill>
                  <a:schemeClr val="tx1"/>
                </a:solidFill>
                <a:latin typeface="Batang" panose="02030600000101010101" pitchFamily="18" charset="-127"/>
                <a:cs typeface="Arial" panose="020B0604020202020204" pitchFamily="34" charset="0"/>
              </a:defRPr>
            </a:lvl2pPr>
            <a:lvl3pPr marL="1143000" indent="-228600" eaLnBrk="0" hangingPunct="0">
              <a:defRPr>
                <a:solidFill>
                  <a:schemeClr val="tx1"/>
                </a:solidFill>
                <a:latin typeface="Batang" panose="02030600000101010101" pitchFamily="18" charset="-127"/>
                <a:cs typeface="Arial" panose="020B0604020202020204" pitchFamily="34" charset="0"/>
              </a:defRPr>
            </a:lvl3pPr>
            <a:lvl4pPr marL="1600200" indent="-228600" eaLnBrk="0" hangingPunct="0">
              <a:defRPr>
                <a:solidFill>
                  <a:schemeClr val="tx1"/>
                </a:solidFill>
                <a:latin typeface="Batang" panose="02030600000101010101" pitchFamily="18" charset="-127"/>
                <a:cs typeface="Arial" panose="020B0604020202020204" pitchFamily="34" charset="0"/>
              </a:defRPr>
            </a:lvl4pPr>
            <a:lvl5pPr marL="2057400" indent="-228600" eaLnBrk="0" hangingPunct="0">
              <a:defRPr>
                <a:solidFill>
                  <a:schemeClr val="tx1"/>
                </a:solidFill>
                <a:latin typeface="Batang" panose="02030600000101010101" pitchFamily="18" charset="-127"/>
                <a:cs typeface="Arial" panose="020B0604020202020204" pitchFamily="34" charset="0"/>
              </a:defRPr>
            </a:lvl5pPr>
            <a:lvl6pPr marL="25146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6pPr>
            <a:lvl7pPr marL="29718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7pPr>
            <a:lvl8pPr marL="34290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8pPr>
            <a:lvl9pPr marL="38862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9pPr>
          </a:lstStyle>
          <a:p>
            <a:pPr eaLnBrk="1" hangingPunct="1"/>
            <a:fld id="{99F84715-E92B-4BA7-8083-B616F5BA1F73}" type="slidenum">
              <a:rPr lang="en-US" altLang="en-US">
                <a:latin typeface="Arial" panose="020B0604020202020204" pitchFamily="34" charset="0"/>
              </a:rPr>
              <a:pPr eaLnBrk="1" hangingPunct="1"/>
              <a:t>12</a:t>
            </a:fld>
            <a:endParaRPr lang="en-US" altLang="en-US">
              <a:latin typeface="Arial" panose="020B060402020202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At anytime during the RTI process the parents have the right to initiate special education evaluation</a:t>
            </a:r>
          </a:p>
        </p:txBody>
      </p:sp>
    </p:spTree>
    <p:extLst>
      <p:ext uri="{BB962C8B-B14F-4D97-AF65-F5344CB8AC3E}">
        <p14:creationId xmlns:p14="http://schemas.microsoft.com/office/powerpoint/2010/main" val="3700308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atang" panose="02030600000101010101" pitchFamily="18" charset="-127"/>
                <a:cs typeface="Arial" panose="020B0604020202020204" pitchFamily="34" charset="0"/>
              </a:defRPr>
            </a:lvl1pPr>
            <a:lvl2pPr marL="742950" indent="-285750" eaLnBrk="0" hangingPunct="0">
              <a:defRPr>
                <a:solidFill>
                  <a:schemeClr val="tx1"/>
                </a:solidFill>
                <a:latin typeface="Batang" panose="02030600000101010101" pitchFamily="18" charset="-127"/>
                <a:cs typeface="Arial" panose="020B0604020202020204" pitchFamily="34" charset="0"/>
              </a:defRPr>
            </a:lvl2pPr>
            <a:lvl3pPr marL="1143000" indent="-228600" eaLnBrk="0" hangingPunct="0">
              <a:defRPr>
                <a:solidFill>
                  <a:schemeClr val="tx1"/>
                </a:solidFill>
                <a:latin typeface="Batang" panose="02030600000101010101" pitchFamily="18" charset="-127"/>
                <a:cs typeface="Arial" panose="020B0604020202020204" pitchFamily="34" charset="0"/>
              </a:defRPr>
            </a:lvl3pPr>
            <a:lvl4pPr marL="1600200" indent="-228600" eaLnBrk="0" hangingPunct="0">
              <a:defRPr>
                <a:solidFill>
                  <a:schemeClr val="tx1"/>
                </a:solidFill>
                <a:latin typeface="Batang" panose="02030600000101010101" pitchFamily="18" charset="-127"/>
                <a:cs typeface="Arial" panose="020B0604020202020204" pitchFamily="34" charset="0"/>
              </a:defRPr>
            </a:lvl4pPr>
            <a:lvl5pPr marL="2057400" indent="-228600" eaLnBrk="0" hangingPunct="0">
              <a:defRPr>
                <a:solidFill>
                  <a:schemeClr val="tx1"/>
                </a:solidFill>
                <a:latin typeface="Batang" panose="02030600000101010101" pitchFamily="18" charset="-127"/>
                <a:cs typeface="Arial" panose="020B0604020202020204" pitchFamily="34" charset="0"/>
              </a:defRPr>
            </a:lvl5pPr>
            <a:lvl6pPr marL="25146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6pPr>
            <a:lvl7pPr marL="29718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7pPr>
            <a:lvl8pPr marL="34290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8pPr>
            <a:lvl9pPr marL="38862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9pPr>
          </a:lstStyle>
          <a:p>
            <a:pPr eaLnBrk="1" hangingPunct="1"/>
            <a:fld id="{6D52A63F-24AB-47C5-B0A2-2A69769E3098}" type="slidenum">
              <a:rPr lang="en-US" altLang="en-US">
                <a:latin typeface="Arial" panose="020B0604020202020204" pitchFamily="34" charset="0"/>
              </a:rPr>
              <a:pPr eaLnBrk="1" hangingPunct="1"/>
              <a:t>27</a:t>
            </a:fld>
            <a:endParaRPr lang="en-US" altLang="en-US">
              <a:latin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This is not a meeting to bring younger children </a:t>
            </a:r>
          </a:p>
          <a:p>
            <a:pPr eaLnBrk="1" hangingPunct="1"/>
            <a:r>
              <a:rPr lang="en-US" altLang="en-US" smtClean="0">
                <a:latin typeface="Arial" panose="020B0604020202020204" pitchFamily="34" charset="0"/>
                <a:cs typeface="Arial" panose="020B0604020202020204" pitchFamily="34" charset="0"/>
              </a:rPr>
              <a:t>It is best not to come but someone who knows y</a:t>
            </a:r>
          </a:p>
        </p:txBody>
      </p:sp>
    </p:spTree>
    <p:extLst>
      <p:ext uri="{BB962C8B-B14F-4D97-AF65-F5344CB8AC3E}">
        <p14:creationId xmlns:p14="http://schemas.microsoft.com/office/powerpoint/2010/main" val="1861084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atang" panose="02030600000101010101" pitchFamily="18" charset="-127"/>
                <a:cs typeface="Arial" panose="020B0604020202020204" pitchFamily="34" charset="0"/>
              </a:defRPr>
            </a:lvl1pPr>
            <a:lvl2pPr marL="742950" indent="-285750" eaLnBrk="0" hangingPunct="0">
              <a:defRPr>
                <a:solidFill>
                  <a:schemeClr val="tx1"/>
                </a:solidFill>
                <a:latin typeface="Batang" panose="02030600000101010101" pitchFamily="18" charset="-127"/>
                <a:cs typeface="Arial" panose="020B0604020202020204" pitchFamily="34" charset="0"/>
              </a:defRPr>
            </a:lvl2pPr>
            <a:lvl3pPr marL="1143000" indent="-228600" eaLnBrk="0" hangingPunct="0">
              <a:defRPr>
                <a:solidFill>
                  <a:schemeClr val="tx1"/>
                </a:solidFill>
                <a:latin typeface="Batang" panose="02030600000101010101" pitchFamily="18" charset="-127"/>
                <a:cs typeface="Arial" panose="020B0604020202020204" pitchFamily="34" charset="0"/>
              </a:defRPr>
            </a:lvl3pPr>
            <a:lvl4pPr marL="1600200" indent="-228600" eaLnBrk="0" hangingPunct="0">
              <a:defRPr>
                <a:solidFill>
                  <a:schemeClr val="tx1"/>
                </a:solidFill>
                <a:latin typeface="Batang" panose="02030600000101010101" pitchFamily="18" charset="-127"/>
                <a:cs typeface="Arial" panose="020B0604020202020204" pitchFamily="34" charset="0"/>
              </a:defRPr>
            </a:lvl4pPr>
            <a:lvl5pPr marL="2057400" indent="-228600" eaLnBrk="0" hangingPunct="0">
              <a:defRPr>
                <a:solidFill>
                  <a:schemeClr val="tx1"/>
                </a:solidFill>
                <a:latin typeface="Batang" panose="02030600000101010101" pitchFamily="18" charset="-127"/>
                <a:cs typeface="Arial" panose="020B0604020202020204" pitchFamily="34" charset="0"/>
              </a:defRPr>
            </a:lvl5pPr>
            <a:lvl6pPr marL="25146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6pPr>
            <a:lvl7pPr marL="29718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7pPr>
            <a:lvl8pPr marL="34290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8pPr>
            <a:lvl9pPr marL="38862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9pPr>
          </a:lstStyle>
          <a:p>
            <a:pPr eaLnBrk="1" hangingPunct="1"/>
            <a:fld id="{1263F6CC-6011-4568-8AD6-3253F095D23D}" type="slidenum">
              <a:rPr lang="en-US" altLang="en-US">
                <a:latin typeface="Arial" panose="020B0604020202020204" pitchFamily="34" charset="0"/>
              </a:rPr>
              <a:pPr eaLnBrk="1" hangingPunct="1"/>
              <a:t>30</a:t>
            </a:fld>
            <a:endParaRPr lang="en-US" altLang="en-US">
              <a:latin typeface="Arial" panose="020B0604020202020204"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A time limit should not be put on an ARD meeting. Do not feel rushed ask all the questions you need to ask.</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103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8" descr="ppt-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72497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705631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6858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3048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267200" y="1676400"/>
            <a:ext cx="3810000" cy="4114800"/>
          </a:xfrm>
        </p:spPr>
        <p:txBody>
          <a:bodyPr/>
          <a:lstStyle/>
          <a:p>
            <a:pPr lvl="0"/>
            <a:r>
              <a:rPr lang="en-US" noProof="0" smtClean="0"/>
              <a:t>Click icon to add chart</a:t>
            </a:r>
          </a:p>
        </p:txBody>
      </p:sp>
    </p:spTree>
    <p:extLst>
      <p:ext uri="{BB962C8B-B14F-4D97-AF65-F5344CB8AC3E}">
        <p14:creationId xmlns:p14="http://schemas.microsoft.com/office/powerpoint/2010/main" val="3447002236"/>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cSld name="1_Title Slide">
    <p:spTree>
      <p:nvGrpSpPr>
        <p:cNvPr id="1" name=""/>
        <p:cNvGrpSpPr/>
        <p:nvPr/>
      </p:nvGrpSpPr>
      <p:grpSpPr>
        <a:xfrm>
          <a:off x="0" y="0"/>
          <a:ext cx="0" cy="0"/>
          <a:chOff x="0" y="0"/>
          <a:chExt cx="0" cy="0"/>
        </a:xfrm>
      </p:grpSpPr>
      <p:sp>
        <p:nvSpPr>
          <p:cNvPr id="5223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223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Date Placeholder 9"/>
          <p:cNvSpPr>
            <a:spLocks noGrp="1" noChangeArrowheads="1"/>
          </p:cNvSpPr>
          <p:nvPr>
            <p:ph type="dt" sz="quarter" idx="10"/>
          </p:nvPr>
        </p:nvSpPr>
        <p:spPr>
          <a:xfrm>
            <a:off x="2438400" y="6248400"/>
            <a:ext cx="2130425" cy="474663"/>
          </a:xfrm>
          <a:prstGeom prst="rect">
            <a:avLst/>
          </a:prstGeom>
        </p:spPr>
        <p:txBody>
          <a:bodyPr/>
          <a:lstStyle>
            <a:lvl1pPr>
              <a:defRPr smtClean="0">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p>
        </p:txBody>
      </p:sp>
      <p:sp>
        <p:nvSpPr>
          <p:cNvPr id="12" name="Slide Number Placeholder 11"/>
          <p:cNvSpPr>
            <a:spLocks noGrp="1" noChangeArrowheads="1"/>
          </p:cNvSpPr>
          <p:nvPr>
            <p:ph type="sldNum" sz="quarter" idx="12"/>
          </p:nvPr>
        </p:nvSpPr>
        <p:spPr>
          <a:xfrm>
            <a:off x="76200" y="6248400"/>
            <a:ext cx="587375" cy="488950"/>
          </a:xfrm>
          <a:prstGeom prst="rect">
            <a:avLst/>
          </a:prstGeom>
        </p:spPr>
        <p:txBody>
          <a:bodyPr anchorCtr="0"/>
          <a:lstStyle>
            <a:lvl1pPr>
              <a:defRPr/>
            </a:lvl1pPr>
          </a:lstStyle>
          <a:p>
            <a:fld id="{8B247D54-803A-449E-8CBC-48922CE5A12C}" type="slidenum">
              <a:rPr lang="en-US" altLang="en-US"/>
              <a:pPr/>
              <a:t>‹#›</a:t>
            </a:fld>
            <a:endParaRPr lang="en-US" altLang="en-US"/>
          </a:p>
        </p:txBody>
      </p:sp>
    </p:spTree>
    <p:extLst>
      <p:ext uri="{BB962C8B-B14F-4D97-AF65-F5344CB8AC3E}">
        <p14:creationId xmlns:p14="http://schemas.microsoft.com/office/powerpoint/2010/main" val="1233034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926919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9788582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0518893"/>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489391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828353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727262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2"/>
            <a:ext cx="4876800" cy="5969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462090"/>
            <a:ext cx="5111750" cy="4710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4" y="1435102"/>
            <a:ext cx="3008313" cy="473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9583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19061"/>
            <a:ext cx="5486400" cy="566739"/>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447802"/>
            <a:ext cx="5486400" cy="3279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181600"/>
            <a:ext cx="54864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793863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76200"/>
            <a:ext cx="906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Line 20"/>
          <p:cNvSpPr>
            <a:spLocks noChangeShapeType="1"/>
          </p:cNvSpPr>
          <p:nvPr/>
        </p:nvSpPr>
        <p:spPr bwMode="auto">
          <a:xfrm>
            <a:off x="0" y="990600"/>
            <a:ext cx="9144000" cy="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Rectangle 3"/>
          <p:cNvSpPr>
            <a:spLocks noGrp="1" noChangeArrowheads="1"/>
          </p:cNvSpPr>
          <p:nvPr>
            <p:ph type="body" idx="1"/>
          </p:nvPr>
        </p:nvSpPr>
        <p:spPr bwMode="auto">
          <a:xfrm>
            <a:off x="304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3124200" y="64008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200" smtClean="0">
                <a:latin typeface="Arial" charset="0"/>
                <a:ea typeface="ＭＳ Ｐゴシック" charset="0"/>
              </a:defRPr>
            </a:lvl1pPr>
          </a:lstStyle>
          <a:p>
            <a:pPr>
              <a:defRPr/>
            </a:pPr>
            <a:endParaRPr lang="en-US"/>
          </a:p>
        </p:txBody>
      </p:sp>
      <p:sp>
        <p:nvSpPr>
          <p:cNvPr id="1030" name="Line 22"/>
          <p:cNvSpPr>
            <a:spLocks noChangeShapeType="1"/>
          </p:cNvSpPr>
          <p:nvPr/>
        </p:nvSpPr>
        <p:spPr bwMode="auto">
          <a:xfrm>
            <a:off x="0" y="6324600"/>
            <a:ext cx="9144000" cy="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7" name="Text Box 23"/>
          <p:cNvSpPr txBox="1">
            <a:spLocks noChangeArrowheads="1"/>
          </p:cNvSpPr>
          <p:nvPr/>
        </p:nvSpPr>
        <p:spPr bwMode="auto">
          <a:xfrm>
            <a:off x="8771783" y="6324601"/>
            <a:ext cx="372218" cy="276999"/>
          </a:xfrm>
          <a:prstGeom prst="rect">
            <a:avLst/>
          </a:prstGeom>
          <a:noFill/>
          <a:ln w="9525">
            <a:noFill/>
            <a:miter lim="800000"/>
            <a:headEnd/>
            <a:tailEnd/>
          </a:ln>
          <a:effec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fld id="{001B5868-B3DC-4469-ADAC-D7E893C5FD1D}" type="slidenum">
              <a:rPr lang="en-US" altLang="en-US" sz="1200"/>
              <a:pPr algn="r"/>
              <a:t>‹#›</a:t>
            </a:fld>
            <a:endParaRPr lang="en-US" altLang="en-US" sz="1200"/>
          </a:p>
        </p:txBody>
      </p:sp>
      <p:pic>
        <p:nvPicPr>
          <p:cNvPr id="1032" name="Picture 2" descr="ppt.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8750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ransition spd="med">
    <p:fade/>
  </p:transition>
  <p:txStyles>
    <p:titleStyle>
      <a:lvl1pPr algn="l" rtl="0" eaLnBrk="1" fontAlgn="base" hangingPunct="1">
        <a:spcBef>
          <a:spcPct val="0"/>
        </a:spcBef>
        <a:spcAft>
          <a:spcPct val="0"/>
        </a:spcAft>
        <a:defRPr sz="2400" b="1">
          <a:solidFill>
            <a:srgbClr val="72AEB6"/>
          </a:solidFill>
          <a:latin typeface="+mj-lt"/>
          <a:ea typeface="+mj-ea"/>
          <a:cs typeface="+mj-cs"/>
        </a:defRPr>
      </a:lvl1pPr>
      <a:lvl2pPr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2pPr>
      <a:lvl3pPr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3pPr>
      <a:lvl4pPr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4pPr>
      <a:lvl5pPr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6pPr>
      <a:lvl7pPr marL="914400"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7pPr>
      <a:lvl8pPr marL="1371600"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8pPr>
      <a:lvl9pPr marL="1828800" algn="l" rtl="0" eaLnBrk="1" fontAlgn="base" hangingPunct="1">
        <a:spcBef>
          <a:spcPct val="0"/>
        </a:spcBef>
        <a:spcAft>
          <a:spcPct val="0"/>
        </a:spcAft>
        <a:defRPr sz="2400" b="1">
          <a:solidFill>
            <a:srgbClr val="72AEB6"/>
          </a:solidFill>
          <a:latin typeface="Myriad Pro" pitchFamily="-65" charset="0"/>
          <a:ea typeface="ＭＳ Ｐゴシック" pitchFamily="-65" charset="-128"/>
          <a:cs typeface="ＭＳ Ｐゴシック" pitchFamily="-65" charset="-128"/>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ea typeface="+mn-ea"/>
        </a:defRPr>
      </a:lvl2pPr>
      <a:lvl3pPr marL="1143000" indent="-228600" algn="l" rtl="0" eaLnBrk="1" fontAlgn="base" hangingPunct="1">
        <a:spcBef>
          <a:spcPct val="20000"/>
        </a:spcBef>
        <a:spcAft>
          <a:spcPct val="0"/>
        </a:spcAft>
        <a:buChar char="•"/>
        <a:defRPr sz="1600">
          <a:solidFill>
            <a:schemeClr val="tx1"/>
          </a:solidFill>
          <a:latin typeface="+mn-lt"/>
          <a:ea typeface="+mn-ea"/>
        </a:defRPr>
      </a:lvl3pPr>
      <a:lvl4pPr marL="1600200" indent="-228600" algn="l" rtl="0" eaLnBrk="1" fontAlgn="base" hangingPunct="1">
        <a:spcBef>
          <a:spcPct val="20000"/>
        </a:spcBef>
        <a:spcAft>
          <a:spcPct val="0"/>
        </a:spcAft>
        <a:buChar char="–"/>
        <a:defRPr sz="1400">
          <a:solidFill>
            <a:schemeClr val="tx1"/>
          </a:solidFill>
          <a:latin typeface="+mn-lt"/>
          <a:ea typeface="+mn-ea"/>
        </a:defRPr>
      </a:lvl4pPr>
      <a:lvl5pPr marL="2057400" indent="-228600" algn="l" rtl="0" eaLnBrk="1" fontAlgn="base" hangingPunct="1">
        <a:spcBef>
          <a:spcPct val="20000"/>
        </a:spcBef>
        <a:spcAft>
          <a:spcPct val="0"/>
        </a:spcAft>
        <a:buChar char="»"/>
        <a:defRPr sz="1400">
          <a:solidFill>
            <a:schemeClr val="tx1"/>
          </a:solidFill>
          <a:latin typeface="+mn-lt"/>
          <a:ea typeface="+mn-ea"/>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mage.slidesharecdn.com/specialeducationpresentationlettyandvanessa-120205234606-phpapp01/95/special-education-presentation-letty-and-vanessa-6-728.jpg?cb=132848566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rtinetwork.org/" TargetMode="External"/><Relationship Id="rId2" Type="http://schemas.openxmlformats.org/officeDocument/2006/relationships/hyperlink" Target="http://iris.peabody.vanderbilt.edu/module/rti03-reading/#content" TargetMode="External"/><Relationship Id="rId1" Type="http://schemas.openxmlformats.org/officeDocument/2006/relationships/slideLayout" Target="../slideLayouts/slideLayout2.xml"/><Relationship Id="rId4" Type="http://schemas.openxmlformats.org/officeDocument/2006/relationships/hyperlink" Target="http://texasproject.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sz="quarter" idx="4294967295"/>
          </p:nvPr>
        </p:nvSpPr>
        <p:spPr>
          <a:xfrm>
            <a:off x="304800" y="457200"/>
            <a:ext cx="8610600" cy="2438400"/>
          </a:xfrm>
        </p:spPr>
        <p:txBody>
          <a:bodyPr/>
          <a:lstStyle/>
          <a:p>
            <a:pPr algn="ctr" eaLnBrk="1" hangingPunct="1"/>
            <a:r>
              <a:rPr lang="en-US" altLang="en-US" sz="3200" dirty="0" smtClean="0">
                <a:solidFill>
                  <a:schemeClr val="accent1">
                    <a:lumMod val="50000"/>
                  </a:schemeClr>
                </a:solidFill>
                <a:effectLst>
                  <a:outerShdw blurRad="50800" dist="38100" dir="18900000" algn="bl" rotWithShape="0">
                    <a:prstClr val="black">
                      <a:alpha val="40000"/>
                    </a:prstClr>
                  </a:outerShdw>
                </a:effectLst>
                <a:latin typeface="Arial Black" panose="020B0A04020102020204" pitchFamily="34" charset="0"/>
              </a:rPr>
              <a:t> </a:t>
            </a:r>
            <a:r>
              <a:rPr lang="en-US" altLang="en-US" dirty="0" smtClean="0">
                <a:solidFill>
                  <a:schemeClr val="accent1">
                    <a:lumMod val="50000"/>
                  </a:schemeClr>
                </a:solidFill>
                <a:effectLst>
                  <a:outerShdw blurRad="50800" dist="38100" dir="18900000" algn="bl" rotWithShape="0">
                    <a:prstClr val="black">
                      <a:alpha val="40000"/>
                    </a:prstClr>
                  </a:outerShdw>
                </a:effectLst>
                <a:latin typeface="Arial Black" panose="020B0A04020102020204" pitchFamily="34" charset="0"/>
              </a:rPr>
              <a:t/>
            </a:r>
            <a:br>
              <a:rPr lang="en-US" altLang="en-US" dirty="0" smtClean="0">
                <a:solidFill>
                  <a:schemeClr val="accent1">
                    <a:lumMod val="50000"/>
                  </a:schemeClr>
                </a:solidFill>
                <a:effectLst>
                  <a:outerShdw blurRad="50800" dist="38100" dir="18900000" algn="bl" rotWithShape="0">
                    <a:prstClr val="black">
                      <a:alpha val="40000"/>
                    </a:prstClr>
                  </a:outerShdw>
                </a:effectLst>
                <a:latin typeface="Arial Black" panose="020B0A04020102020204" pitchFamily="34" charset="0"/>
              </a:rPr>
            </a:br>
            <a:r>
              <a:rPr lang="en-US" altLang="en-US" dirty="0" smtClean="0">
                <a:solidFill>
                  <a:schemeClr val="accent1">
                    <a:lumMod val="50000"/>
                  </a:schemeClr>
                </a:solidFill>
                <a:effectLst>
                  <a:outerShdw blurRad="50800" dist="38100" dir="18900000" algn="bl" rotWithShape="0">
                    <a:prstClr val="black">
                      <a:alpha val="40000"/>
                    </a:prstClr>
                  </a:outerShdw>
                </a:effectLst>
                <a:latin typeface="Arial Black" panose="020B0A04020102020204" pitchFamily="34" charset="0"/>
              </a:rPr>
              <a:t>How to Have an Effective I.E.P. Meeting</a:t>
            </a:r>
            <a:endParaRPr lang="en-US" altLang="en-US" sz="2000" b="0" dirty="0" smtClean="0">
              <a:solidFill>
                <a:schemeClr val="accent1">
                  <a:lumMod val="50000"/>
                </a:schemeClr>
              </a:solidFill>
              <a:effectLst>
                <a:outerShdw blurRad="50800" dist="38100" dir="18900000" algn="bl" rotWithShape="0">
                  <a:prstClr val="black">
                    <a:alpha val="40000"/>
                  </a:prstClr>
                </a:outerShdw>
              </a:effectLst>
              <a:latin typeface="Arial Black" panose="020B0A04020102020204" pitchFamily="34" charset="0"/>
            </a:endParaRPr>
          </a:p>
        </p:txBody>
      </p:sp>
      <p:sp>
        <p:nvSpPr>
          <p:cNvPr id="3075" name="Rectangle 5"/>
          <p:cNvSpPr>
            <a:spLocks noGrp="1" noChangeArrowheads="1"/>
          </p:cNvSpPr>
          <p:nvPr>
            <p:ph type="subTitle" idx="4294967295"/>
          </p:nvPr>
        </p:nvSpPr>
        <p:spPr>
          <a:xfrm>
            <a:off x="4724400" y="3276599"/>
            <a:ext cx="4419600" cy="2500313"/>
          </a:xfrm>
        </p:spPr>
        <p:txBody>
          <a:bodyPr/>
          <a:lstStyle/>
          <a:p>
            <a:pPr marL="0" indent="0" eaLnBrk="1" hangingPunct="1">
              <a:buNone/>
            </a:pPr>
            <a:r>
              <a:rPr lang="en-US" altLang="en-US" sz="1800" dirty="0" smtClean="0">
                <a:solidFill>
                  <a:schemeClr val="bg1"/>
                </a:solidFill>
                <a:latin typeface="Arial Black" panose="020B0A04020102020204" pitchFamily="34" charset="0"/>
              </a:rPr>
              <a:t>Fort Worth ISD </a:t>
            </a:r>
          </a:p>
          <a:p>
            <a:pPr marL="0" indent="0" eaLnBrk="1" hangingPunct="1">
              <a:buNone/>
            </a:pPr>
            <a:r>
              <a:rPr lang="en-US" altLang="en-US" sz="1800" dirty="0" smtClean="0">
                <a:solidFill>
                  <a:schemeClr val="bg1"/>
                </a:solidFill>
                <a:latin typeface="Arial Black" panose="020B0A04020102020204" pitchFamily="34" charset="0"/>
              </a:rPr>
              <a:t>Special Education Department</a:t>
            </a:r>
          </a:p>
          <a:p>
            <a:pPr marL="0" indent="0" eaLnBrk="1" hangingPunct="1">
              <a:buNone/>
            </a:pPr>
            <a:endParaRPr lang="en-US" altLang="en-US" sz="1800" b="1" dirty="0">
              <a:solidFill>
                <a:schemeClr val="bg1"/>
              </a:solidFill>
              <a:latin typeface="Arial Black" panose="020B0A04020102020204" pitchFamily="34" charset="0"/>
            </a:endParaRPr>
          </a:p>
          <a:p>
            <a:pPr marL="0" indent="0" eaLnBrk="1" hangingPunct="1">
              <a:buNone/>
            </a:pPr>
            <a:r>
              <a:rPr lang="en-US" altLang="en-US" sz="1800" b="1" dirty="0" smtClean="0">
                <a:solidFill>
                  <a:schemeClr val="bg1"/>
                </a:solidFill>
                <a:latin typeface="Arial Black" panose="020B0A04020102020204" pitchFamily="34" charset="0"/>
              </a:rPr>
              <a:t>Cindi Williamson, M.S. Ed., Curriculum Specialist </a:t>
            </a:r>
          </a:p>
          <a:p>
            <a:pPr marL="0" indent="0" eaLnBrk="1" hangingPunct="1">
              <a:buNone/>
            </a:pPr>
            <a:r>
              <a:rPr lang="en-US" altLang="en-US" sz="1800" b="1" dirty="0" smtClean="0">
                <a:solidFill>
                  <a:schemeClr val="bg1"/>
                </a:solidFill>
                <a:latin typeface="Arial Black" panose="020B0A04020102020204" pitchFamily="34" charset="0"/>
              </a:rPr>
              <a:t>Kimberly Blair, M.Ed.,</a:t>
            </a:r>
          </a:p>
          <a:p>
            <a:pPr marL="0" indent="0" eaLnBrk="1" hangingPunct="1">
              <a:buNone/>
            </a:pPr>
            <a:r>
              <a:rPr lang="en-US" altLang="en-US" sz="1800" b="1" dirty="0" smtClean="0">
                <a:solidFill>
                  <a:schemeClr val="bg1"/>
                </a:solidFill>
                <a:latin typeface="Arial Black" panose="020B0A04020102020204" pitchFamily="34" charset="0"/>
              </a:rPr>
              <a:t>Curriculum Specialist</a:t>
            </a:r>
          </a:p>
          <a:p>
            <a:pPr marL="0" indent="0" eaLnBrk="1" hangingPunct="1">
              <a:buNone/>
            </a:pPr>
            <a:endParaRPr lang="en-US" altLang="en-US" sz="1600" b="1" dirty="0" smtClean="0">
              <a:solidFill>
                <a:schemeClr val="bg1"/>
              </a:solidFill>
              <a:latin typeface="Arial Black" panose="020B0A04020102020204" pitchFamily="34" charset="0"/>
            </a:endParaRPr>
          </a:p>
        </p:txBody>
      </p:sp>
      <p:sp>
        <p:nvSpPr>
          <p:cNvPr id="3077" name="Text Box 7"/>
          <p:cNvSpPr txBox="1">
            <a:spLocks noChangeArrowheads="1"/>
          </p:cNvSpPr>
          <p:nvPr/>
        </p:nvSpPr>
        <p:spPr bwMode="auto">
          <a:xfrm>
            <a:off x="4876800" y="541020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Batang" panose="02030600000101010101" pitchFamily="18" charset="-127"/>
                <a:cs typeface="Arial" panose="020B0604020202020204" pitchFamily="34" charset="0"/>
              </a:defRPr>
            </a:lvl1pPr>
            <a:lvl2pPr marL="742950" indent="-285750" eaLnBrk="0" hangingPunct="0">
              <a:defRPr>
                <a:solidFill>
                  <a:schemeClr val="tx1"/>
                </a:solidFill>
                <a:latin typeface="Batang" panose="02030600000101010101" pitchFamily="18" charset="-127"/>
                <a:cs typeface="Arial" panose="020B0604020202020204" pitchFamily="34" charset="0"/>
              </a:defRPr>
            </a:lvl2pPr>
            <a:lvl3pPr marL="1143000" indent="-228600" eaLnBrk="0" hangingPunct="0">
              <a:defRPr>
                <a:solidFill>
                  <a:schemeClr val="tx1"/>
                </a:solidFill>
                <a:latin typeface="Batang" panose="02030600000101010101" pitchFamily="18" charset="-127"/>
                <a:cs typeface="Arial" panose="020B0604020202020204" pitchFamily="34" charset="0"/>
              </a:defRPr>
            </a:lvl3pPr>
            <a:lvl4pPr marL="1600200" indent="-228600" eaLnBrk="0" hangingPunct="0">
              <a:defRPr>
                <a:solidFill>
                  <a:schemeClr val="tx1"/>
                </a:solidFill>
                <a:latin typeface="Batang" panose="02030600000101010101" pitchFamily="18" charset="-127"/>
                <a:cs typeface="Arial" panose="020B0604020202020204" pitchFamily="34" charset="0"/>
              </a:defRPr>
            </a:lvl4pPr>
            <a:lvl5pPr marL="2057400" indent="-228600" eaLnBrk="0" hangingPunct="0">
              <a:defRPr>
                <a:solidFill>
                  <a:schemeClr val="tx1"/>
                </a:solidFill>
                <a:latin typeface="Batang" panose="02030600000101010101" pitchFamily="18" charset="-127"/>
                <a:cs typeface="Arial" panose="020B0604020202020204" pitchFamily="34" charset="0"/>
              </a:defRPr>
            </a:lvl5pPr>
            <a:lvl6pPr marL="25146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6pPr>
            <a:lvl7pPr marL="29718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7pPr>
            <a:lvl8pPr marL="34290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8pPr>
            <a:lvl9pPr marL="3886200" indent="-228600" eaLnBrk="0" fontAlgn="base" hangingPunct="0">
              <a:spcBef>
                <a:spcPct val="0"/>
              </a:spcBef>
              <a:spcAft>
                <a:spcPct val="0"/>
              </a:spcAft>
              <a:defRPr>
                <a:solidFill>
                  <a:schemeClr val="tx1"/>
                </a:solidFill>
                <a:latin typeface="Batang" panose="02030600000101010101" pitchFamily="18" charset="-127"/>
                <a:cs typeface="Arial" panose="020B0604020202020204" pitchFamily="34" charset="0"/>
              </a:defRPr>
            </a:lvl9pPr>
          </a:lstStyle>
          <a:p>
            <a:pPr eaLnBrk="1" hangingPunct="1">
              <a:spcBef>
                <a:spcPct val="50000"/>
              </a:spcBef>
            </a:pPr>
            <a:endParaRPr lang="en-US" altLang="en-US">
              <a:latin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Tier Two vs. Tier Three</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304800" y="990600"/>
            <a:ext cx="8686800" cy="5105400"/>
          </a:xfrm>
        </p:spPr>
        <p:txBody>
          <a:bodyPr/>
          <a:lstStyle/>
          <a:p>
            <a:pPr marL="0" indent="0" algn="ctr">
              <a:buNone/>
            </a:pPr>
            <a:r>
              <a:rPr lang="en-US" sz="2600" b="1" u="sng" dirty="0" smtClean="0">
                <a:solidFill>
                  <a:schemeClr val="accent1">
                    <a:lumMod val="75000"/>
                  </a:schemeClr>
                </a:solidFill>
                <a:effectLst>
                  <a:outerShdw blurRad="38100" dist="38100" dir="2700000" algn="tl">
                    <a:srgbClr val="000000">
                      <a:alpha val="43137"/>
                    </a:srgbClr>
                  </a:outerShdw>
                </a:effectLst>
              </a:rPr>
              <a:t>Distinctions between Tier 2 and Tier 3 Interventions</a:t>
            </a:r>
          </a:p>
          <a:p>
            <a:pPr marL="0" indent="0">
              <a:buNone/>
            </a:pPr>
            <a:r>
              <a:rPr lang="en-US" sz="2400" b="1" dirty="0" smtClean="0">
                <a:solidFill>
                  <a:schemeClr val="accent1">
                    <a:lumMod val="75000"/>
                  </a:schemeClr>
                </a:solidFill>
                <a:effectLst>
                  <a:outerShdw blurRad="38100" dist="38100" dir="2700000" algn="tl">
                    <a:srgbClr val="000000">
                      <a:alpha val="43137"/>
                    </a:srgbClr>
                  </a:outerShdw>
                </a:effectLst>
              </a:rPr>
              <a:t>I</a:t>
            </a:r>
            <a:r>
              <a:rPr lang="en-US" sz="2400" b="1" dirty="0" smtClean="0">
                <a:solidFill>
                  <a:schemeClr val="accent1">
                    <a:lumMod val="75000"/>
                  </a:schemeClr>
                </a:solidFill>
              </a:rPr>
              <a:t>nterventions may remain the same, but will increase in:</a:t>
            </a:r>
          </a:p>
          <a:p>
            <a:pPr>
              <a:buFont typeface="Wingdings" panose="05000000000000000000" pitchFamily="2" charset="2"/>
              <a:buChar char="ü"/>
            </a:pPr>
            <a:r>
              <a:rPr lang="en-US" sz="2400" b="1" dirty="0" smtClean="0">
                <a:solidFill>
                  <a:schemeClr val="accent1">
                    <a:lumMod val="75000"/>
                  </a:schemeClr>
                </a:solidFill>
              </a:rPr>
              <a:t>Intensity (more time in direct instruction session)</a:t>
            </a:r>
          </a:p>
          <a:p>
            <a:pPr>
              <a:buFont typeface="Wingdings" panose="05000000000000000000" pitchFamily="2" charset="2"/>
              <a:buChar char="ü"/>
            </a:pPr>
            <a:r>
              <a:rPr lang="en-US" sz="2400" b="1" dirty="0" smtClean="0">
                <a:solidFill>
                  <a:schemeClr val="accent1">
                    <a:lumMod val="75000"/>
                  </a:schemeClr>
                </a:solidFill>
              </a:rPr>
              <a:t>Frequency (additional instruction time during day or     week)</a:t>
            </a:r>
          </a:p>
          <a:p>
            <a:pPr>
              <a:buFont typeface="Wingdings" panose="05000000000000000000" pitchFamily="2" charset="2"/>
              <a:buChar char="ü"/>
            </a:pPr>
            <a:r>
              <a:rPr lang="en-US" sz="2400" b="1" dirty="0" smtClean="0">
                <a:solidFill>
                  <a:schemeClr val="accent1">
                    <a:lumMod val="75000"/>
                  </a:schemeClr>
                </a:solidFill>
              </a:rPr>
              <a:t>Duration (intervention may continue over a period of weeks)</a:t>
            </a:r>
          </a:p>
          <a:p>
            <a:pPr marL="0" indent="0">
              <a:buNone/>
            </a:pPr>
            <a:r>
              <a:rPr lang="en-US" sz="2400" b="1" dirty="0" smtClean="0">
                <a:solidFill>
                  <a:schemeClr val="accent1">
                    <a:lumMod val="75000"/>
                  </a:schemeClr>
                </a:solidFill>
              </a:rPr>
              <a:t>Based on assessment and progress monitoring, the focus of the intervention my change as well.</a:t>
            </a:r>
          </a:p>
          <a:p>
            <a:pPr marL="0" indent="0">
              <a:buNone/>
            </a:pPr>
            <a:endParaRPr lang="en-US" sz="2400" b="1" dirty="0" smtClean="0">
              <a:solidFill>
                <a:schemeClr val="accent1">
                  <a:lumMod val="75000"/>
                </a:schemeClr>
              </a:solidFill>
            </a:endParaRPr>
          </a:p>
          <a:p>
            <a:pPr marL="0" indent="0">
              <a:buNone/>
            </a:pPr>
            <a:r>
              <a:rPr lang="en-US" sz="2400" b="1" dirty="0" smtClean="0">
                <a:solidFill>
                  <a:schemeClr val="accent1">
                    <a:lumMod val="75000"/>
                  </a:schemeClr>
                </a:solidFill>
              </a:rPr>
              <a:t>Tier 3 interventions are conducted by qualified staff who collaborate regularly with General Education teachers.</a:t>
            </a:r>
          </a:p>
        </p:txBody>
      </p:sp>
    </p:spTree>
    <p:extLst>
      <p:ext uri="{BB962C8B-B14F-4D97-AF65-F5344CB8AC3E}">
        <p14:creationId xmlns:p14="http://schemas.microsoft.com/office/powerpoint/2010/main" val="372847252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0" y="0"/>
            <a:ext cx="8382000" cy="6096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Moving from Tier Two to Tier Three </a:t>
            </a:r>
          </a:p>
        </p:txBody>
      </p:sp>
      <p:sp>
        <p:nvSpPr>
          <p:cNvPr id="4099" name="Rectangle 3"/>
          <p:cNvSpPr>
            <a:spLocks noGrp="1" noChangeArrowheads="1"/>
          </p:cNvSpPr>
          <p:nvPr>
            <p:ph idx="1"/>
          </p:nvPr>
        </p:nvSpPr>
        <p:spPr>
          <a:xfrm>
            <a:off x="228600" y="1143000"/>
            <a:ext cx="8686800" cy="5562600"/>
          </a:xfrm>
        </p:spPr>
        <p:txBody>
          <a:bodyPr/>
          <a:lstStyle/>
          <a:p>
            <a:r>
              <a:rPr lang="en-US" sz="2400" b="1" dirty="0">
                <a:solidFill>
                  <a:schemeClr val="accent1">
                    <a:lumMod val="75000"/>
                  </a:schemeClr>
                </a:solidFill>
              </a:rPr>
              <a:t>If a student is not responding to interventions based on data from the “scientific, </a:t>
            </a:r>
            <a:r>
              <a:rPr lang="en-US" sz="2400" b="1" dirty="0" smtClean="0">
                <a:solidFill>
                  <a:schemeClr val="accent1">
                    <a:lumMod val="75000"/>
                  </a:schemeClr>
                </a:solidFill>
              </a:rPr>
              <a:t>research-based </a:t>
            </a:r>
            <a:r>
              <a:rPr lang="en-US" sz="2400" b="1" dirty="0">
                <a:solidFill>
                  <a:schemeClr val="accent1">
                    <a:lumMod val="75000"/>
                  </a:schemeClr>
                </a:solidFill>
              </a:rPr>
              <a:t>intervention</a:t>
            </a:r>
            <a:r>
              <a:rPr lang="en-US" sz="2400" b="1" dirty="0" smtClean="0">
                <a:solidFill>
                  <a:schemeClr val="accent1">
                    <a:lumMod val="75000"/>
                  </a:schemeClr>
                </a:solidFill>
              </a:rPr>
              <a:t>” in the Tier 2 intervention process, then you and the RTI Team may </a:t>
            </a:r>
            <a:r>
              <a:rPr lang="en-US" sz="2400" b="1" dirty="0">
                <a:solidFill>
                  <a:schemeClr val="accent1">
                    <a:lumMod val="75000"/>
                  </a:schemeClr>
                </a:solidFill>
              </a:rPr>
              <a:t>begin pursuing </a:t>
            </a:r>
            <a:r>
              <a:rPr lang="en-US" sz="2400" b="1" dirty="0" smtClean="0">
                <a:solidFill>
                  <a:schemeClr val="accent1">
                    <a:lumMod val="75000"/>
                  </a:schemeClr>
                </a:solidFill>
              </a:rPr>
              <a:t>a Tier 3 intervention.</a:t>
            </a:r>
            <a:endParaRPr lang="en-US" sz="2400" b="1" dirty="0">
              <a:solidFill>
                <a:schemeClr val="accent1">
                  <a:lumMod val="75000"/>
                </a:schemeClr>
              </a:solidFill>
            </a:endParaRPr>
          </a:p>
          <a:p>
            <a:pPr>
              <a:lnSpc>
                <a:spcPct val="90000"/>
              </a:lnSpc>
            </a:pPr>
            <a:r>
              <a:rPr lang="en-US" sz="2400" b="1" dirty="0">
                <a:solidFill>
                  <a:schemeClr val="accent1">
                    <a:lumMod val="75000"/>
                  </a:schemeClr>
                </a:solidFill>
              </a:rPr>
              <a:t>An </a:t>
            </a:r>
            <a:r>
              <a:rPr lang="en-US" sz="2400" b="1" dirty="0" smtClean="0">
                <a:solidFill>
                  <a:schemeClr val="accent1">
                    <a:lumMod val="75000"/>
                  </a:schemeClr>
                </a:solidFill>
              </a:rPr>
              <a:t>evaluation for the program(s) determined to best meet the needs of the student </a:t>
            </a:r>
            <a:r>
              <a:rPr lang="en-US" sz="2400" b="1" dirty="0">
                <a:solidFill>
                  <a:schemeClr val="accent1">
                    <a:lumMod val="75000"/>
                  </a:schemeClr>
                </a:solidFill>
              </a:rPr>
              <a:t>is requested.</a:t>
            </a:r>
          </a:p>
          <a:p>
            <a:pPr>
              <a:lnSpc>
                <a:spcPct val="90000"/>
              </a:lnSpc>
            </a:pPr>
            <a:r>
              <a:rPr lang="en-US" sz="2400" b="1" dirty="0" smtClean="0">
                <a:solidFill>
                  <a:schemeClr val="accent1">
                    <a:lumMod val="75000"/>
                  </a:schemeClr>
                </a:solidFill>
              </a:rPr>
              <a:t>If Special Education services are considered, parents will be given information on the process.</a:t>
            </a:r>
            <a:endParaRPr lang="en-US" sz="2400" b="1" dirty="0">
              <a:solidFill>
                <a:schemeClr val="accent1">
                  <a:lumMod val="75000"/>
                </a:schemeClr>
              </a:solidFill>
            </a:endParaRPr>
          </a:p>
          <a:p>
            <a:pPr>
              <a:lnSpc>
                <a:spcPct val="90000"/>
              </a:lnSpc>
            </a:pPr>
            <a:r>
              <a:rPr lang="en-US" sz="2400" b="1" dirty="0">
                <a:solidFill>
                  <a:schemeClr val="accent1">
                    <a:lumMod val="75000"/>
                  </a:schemeClr>
                </a:solidFill>
              </a:rPr>
              <a:t>Parents are </a:t>
            </a:r>
            <a:r>
              <a:rPr lang="en-US" sz="2400" b="1" dirty="0" smtClean="0">
                <a:solidFill>
                  <a:schemeClr val="accent1">
                    <a:lumMod val="75000"/>
                  </a:schemeClr>
                </a:solidFill>
              </a:rPr>
              <a:t>also given </a:t>
            </a:r>
            <a:r>
              <a:rPr lang="en-US" sz="2400" b="1" dirty="0">
                <a:solidFill>
                  <a:schemeClr val="accent1">
                    <a:lumMod val="75000"/>
                  </a:schemeClr>
                </a:solidFill>
              </a:rPr>
              <a:t>notice of proposed evaluation and they sign formal consent.</a:t>
            </a:r>
          </a:p>
          <a:p>
            <a:pPr>
              <a:lnSpc>
                <a:spcPct val="90000"/>
              </a:lnSpc>
            </a:pPr>
            <a:r>
              <a:rPr lang="en-US" sz="2400" b="1" dirty="0" smtClean="0">
                <a:solidFill>
                  <a:schemeClr val="accent1">
                    <a:lumMod val="75000"/>
                  </a:schemeClr>
                </a:solidFill>
              </a:rPr>
              <a:t>Procedural Safeguards are given to the parents.</a:t>
            </a:r>
          </a:p>
          <a:p>
            <a:pPr>
              <a:lnSpc>
                <a:spcPct val="90000"/>
              </a:lnSpc>
            </a:pPr>
            <a:endParaRPr lang="en-US" sz="2400" b="1" dirty="0"/>
          </a:p>
          <a:p>
            <a:pPr eaLnBrk="1" hangingPunct="1">
              <a:buFont typeface="Wingdings" panose="05000000000000000000" pitchFamily="2" charset="2"/>
              <a:buNone/>
            </a:pPr>
            <a:endParaRPr lang="en-US" altLang="en-US" sz="2400" b="1" dirty="0" smtClean="0">
              <a:solidFill>
                <a:schemeClr val="hlink"/>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a:xfrm>
            <a:off x="76200" y="0"/>
            <a:ext cx="9067800" cy="533401"/>
          </a:xfrm>
        </p:spPr>
        <p:txBody>
          <a:bodyPr/>
          <a:lstStyle/>
          <a:p>
            <a:pPr eaLnBrk="1" hangingPunct="1"/>
            <a:r>
              <a:rPr lang="en-US" altLang="en-US" dirty="0" smtClean="0">
                <a:solidFill>
                  <a:schemeClr val="accent1">
                    <a:lumMod val="50000"/>
                  </a:schemeClr>
                </a:solidFill>
                <a:effectLst>
                  <a:outerShdw blurRad="38100" dist="38100" dir="2700000" algn="tl">
                    <a:srgbClr val="000000">
                      <a:alpha val="43137"/>
                    </a:srgbClr>
                  </a:outerShdw>
                </a:effectLst>
              </a:rPr>
              <a:t>Beginning the ARD (Admission, Review, Dismissal) Process</a:t>
            </a:r>
          </a:p>
        </p:txBody>
      </p:sp>
      <p:sp>
        <p:nvSpPr>
          <p:cNvPr id="5123" name="Rectangle 3"/>
          <p:cNvSpPr>
            <a:spLocks noGrp="1" noChangeArrowheads="1"/>
          </p:cNvSpPr>
          <p:nvPr>
            <p:ph idx="1"/>
          </p:nvPr>
        </p:nvSpPr>
        <p:spPr>
          <a:xfrm>
            <a:off x="304800" y="914400"/>
            <a:ext cx="8534400" cy="5715000"/>
          </a:xfrm>
        </p:spPr>
        <p:txBody>
          <a:bodyPr/>
          <a:lstStyle/>
          <a:p>
            <a:pPr marL="0" indent="0" eaLnBrk="1" hangingPunct="1">
              <a:buNone/>
            </a:pPr>
            <a:r>
              <a:rPr lang="en-US" altLang="en-US" b="1" dirty="0" smtClean="0">
                <a:solidFill>
                  <a:schemeClr val="accent1">
                    <a:lumMod val="75000"/>
                  </a:schemeClr>
                </a:solidFill>
              </a:rPr>
              <a:t>There are two ways a child can be referred to Special Education:</a:t>
            </a:r>
          </a:p>
          <a:p>
            <a:pPr marL="457200" indent="-457200">
              <a:buFont typeface="+mj-lt"/>
              <a:buAutoNum type="arabicParenR"/>
            </a:pPr>
            <a:r>
              <a:rPr lang="en-US" altLang="en-US" b="1" dirty="0" smtClean="0">
                <a:solidFill>
                  <a:schemeClr val="accent1">
                    <a:lumMod val="75000"/>
                  </a:schemeClr>
                </a:solidFill>
              </a:rPr>
              <a:t>The </a:t>
            </a:r>
            <a:r>
              <a:rPr lang="en-US" altLang="en-US" b="1" dirty="0" err="1" smtClean="0">
                <a:solidFill>
                  <a:schemeClr val="accent1">
                    <a:lumMod val="75000"/>
                  </a:schemeClr>
                </a:solidFill>
              </a:rPr>
              <a:t>RtI</a:t>
            </a:r>
            <a:r>
              <a:rPr lang="en-US" altLang="en-US" b="1" dirty="0" smtClean="0">
                <a:solidFill>
                  <a:schemeClr val="accent1">
                    <a:lumMod val="75000"/>
                  </a:schemeClr>
                </a:solidFill>
              </a:rPr>
              <a:t> process - </a:t>
            </a:r>
            <a:r>
              <a:rPr lang="en-US" b="1" dirty="0" smtClean="0">
                <a:solidFill>
                  <a:schemeClr val="accent1">
                    <a:lumMod val="75000"/>
                  </a:schemeClr>
                </a:solidFill>
              </a:rPr>
              <a:t>the </a:t>
            </a:r>
            <a:r>
              <a:rPr lang="en-US" b="1" dirty="0">
                <a:solidFill>
                  <a:schemeClr val="accent1">
                    <a:lumMod val="75000"/>
                  </a:schemeClr>
                </a:solidFill>
              </a:rPr>
              <a:t>parent, teacher or other professional </a:t>
            </a:r>
            <a:r>
              <a:rPr lang="en-US" b="1" dirty="0" smtClean="0">
                <a:solidFill>
                  <a:schemeClr val="accent1">
                    <a:lumMod val="75000"/>
                  </a:schemeClr>
                </a:solidFill>
              </a:rPr>
              <a:t>involved </a:t>
            </a:r>
            <a:r>
              <a:rPr lang="en-US" b="1" dirty="0">
                <a:solidFill>
                  <a:schemeClr val="accent1">
                    <a:lumMod val="75000"/>
                  </a:schemeClr>
                </a:solidFill>
              </a:rPr>
              <a:t>in a </a:t>
            </a:r>
            <a:r>
              <a:rPr lang="en-US" b="1" dirty="0" smtClean="0">
                <a:solidFill>
                  <a:schemeClr val="accent1">
                    <a:lumMod val="75000"/>
                  </a:schemeClr>
                </a:solidFill>
              </a:rPr>
              <a:t>student’s </a:t>
            </a:r>
            <a:r>
              <a:rPr lang="en-US" b="1" dirty="0">
                <a:solidFill>
                  <a:schemeClr val="accent1">
                    <a:lumMod val="75000"/>
                  </a:schemeClr>
                </a:solidFill>
              </a:rPr>
              <a:t>education will refer the student </a:t>
            </a:r>
            <a:r>
              <a:rPr lang="en-US" b="1" dirty="0" smtClean="0">
                <a:solidFill>
                  <a:schemeClr val="accent1">
                    <a:lumMod val="75000"/>
                  </a:schemeClr>
                </a:solidFill>
              </a:rPr>
              <a:t>who is not progressing adequately or is encountering failure in the classroom to the RTI process. That process is followed as described in earlier slides.</a:t>
            </a:r>
          </a:p>
          <a:p>
            <a:pPr marL="457200" indent="-457200">
              <a:buFont typeface="+mj-lt"/>
              <a:buAutoNum type="arabicParenR"/>
            </a:pPr>
            <a:r>
              <a:rPr lang="en-US" b="1" dirty="0" smtClean="0">
                <a:solidFill>
                  <a:schemeClr val="accent1">
                    <a:lumMod val="75000"/>
                  </a:schemeClr>
                </a:solidFill>
              </a:rPr>
              <a:t>The “Child Find” System – as part of an Early Identification process, each state is required by IDEA to identify, locate, and evaluate all children with disabilities who need special education and related services. The parent, teacher or other professional involved in a student’s education will refer the student suspected of having a disability to special education and related services.</a:t>
            </a:r>
            <a:r>
              <a:rPr lang="en-US" b="1" dirty="0" smtClean="0">
                <a:solidFill>
                  <a:schemeClr val="accent1">
                    <a:lumMod val="75000"/>
                  </a:schemeClr>
                </a:solidFill>
                <a:hlinkClick r:id="rId3" tooltip="&quot;Child Find&quot; System• Conducted by the state and performs wh..."/>
              </a:rPr>
              <a:t> </a:t>
            </a:r>
            <a:r>
              <a:rPr lang="en-US" b="1" dirty="0" smtClean="0">
                <a:solidFill>
                  <a:schemeClr val="accent1">
                    <a:lumMod val="75000"/>
                  </a:schemeClr>
                </a:solidFill>
              </a:rPr>
              <a:t>When a child is identified by Child Find as possibly having a disability and as needing special education, parents may be asked for permission to evaluate their child.</a:t>
            </a:r>
          </a:p>
          <a:p>
            <a:pPr marL="0" indent="0">
              <a:buNone/>
            </a:pPr>
            <a:endParaRPr lang="en-US" dirty="0" smtClean="0"/>
          </a:p>
          <a:p>
            <a:pPr marL="0" indent="0">
              <a:buNone/>
            </a:pPr>
            <a:endParaRPr lang="en-US" altLang="en-US" dirty="0">
              <a:solidFill>
                <a:schemeClr val="accent6">
                  <a:lumMod val="50000"/>
                </a:schemeClr>
              </a:solidFill>
            </a:endParaRPr>
          </a:p>
          <a:p>
            <a:pPr marL="0" indent="0">
              <a:buNone/>
            </a:pPr>
            <a:endParaRPr lang="en-US" altLang="en-US" dirty="0" smtClean="0">
              <a:solidFill>
                <a:schemeClr val="accent6">
                  <a:lumMod val="50000"/>
                </a:schemeClr>
              </a:solidFill>
            </a:endParaRPr>
          </a:p>
          <a:p>
            <a:pPr eaLnBrk="1" hangingPunct="1"/>
            <a:endParaRPr lang="en-US" altLang="en-US" sz="2000" b="1" dirty="0" smtClean="0">
              <a:solidFill>
                <a:schemeClr val="accent6">
                  <a:lumMod val="50000"/>
                </a:schemeClr>
              </a:solidFill>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Evaluation</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610600" cy="5410200"/>
          </a:xfrm>
        </p:spPr>
        <p:txBody>
          <a:bodyPr/>
          <a:lstStyle/>
          <a:p>
            <a:pPr marL="0" indent="0">
              <a:buNone/>
            </a:pPr>
            <a:r>
              <a:rPr lang="en-US" sz="2400" b="1" dirty="0">
                <a:solidFill>
                  <a:schemeClr val="accent1">
                    <a:lumMod val="75000"/>
                  </a:schemeClr>
                </a:solidFill>
              </a:rPr>
              <a:t>The student is evaluated using a variety of assessment tools and strategies to gather relevant functional, academic and developmental information, including information provided by the parent, that may assist in </a:t>
            </a:r>
            <a:r>
              <a:rPr lang="en-US" sz="2400" b="1" dirty="0" smtClean="0">
                <a:solidFill>
                  <a:schemeClr val="accent1">
                    <a:lumMod val="75000"/>
                  </a:schemeClr>
                </a:solidFill>
              </a:rPr>
              <a:t>determining:</a:t>
            </a:r>
          </a:p>
          <a:p>
            <a:pPr>
              <a:buFont typeface="Wingdings" panose="05000000000000000000" pitchFamily="2" charset="2"/>
              <a:buChar char="ü"/>
            </a:pPr>
            <a:r>
              <a:rPr lang="en-US" sz="2400" b="1" dirty="0" smtClean="0">
                <a:solidFill>
                  <a:schemeClr val="accent1">
                    <a:lumMod val="75000"/>
                  </a:schemeClr>
                </a:solidFill>
              </a:rPr>
              <a:t> whether </a:t>
            </a:r>
            <a:r>
              <a:rPr lang="en-US" sz="2400" b="1" dirty="0">
                <a:solidFill>
                  <a:schemeClr val="accent1">
                    <a:lumMod val="75000"/>
                  </a:schemeClr>
                </a:solidFill>
              </a:rPr>
              <a:t>the child </a:t>
            </a:r>
            <a:r>
              <a:rPr lang="en-US" sz="2400" b="1" dirty="0" smtClean="0">
                <a:solidFill>
                  <a:schemeClr val="accent1">
                    <a:lumMod val="75000"/>
                  </a:schemeClr>
                </a:solidFill>
              </a:rPr>
              <a:t>meets </a:t>
            </a:r>
            <a:r>
              <a:rPr lang="en-US" sz="2400" b="1" dirty="0">
                <a:solidFill>
                  <a:schemeClr val="accent1">
                    <a:lumMod val="75000"/>
                  </a:schemeClr>
                </a:solidFill>
              </a:rPr>
              <a:t>the federal definition of a “child </a:t>
            </a:r>
            <a:r>
              <a:rPr lang="en-US" sz="2400" b="1" dirty="0" smtClean="0">
                <a:solidFill>
                  <a:schemeClr val="accent1">
                    <a:lumMod val="75000"/>
                  </a:schemeClr>
                </a:solidFill>
              </a:rPr>
              <a:t>with a</a:t>
            </a:r>
            <a:r>
              <a:rPr lang="en-US" sz="2400" b="1" dirty="0">
                <a:solidFill>
                  <a:schemeClr val="accent1">
                    <a:lumMod val="75000"/>
                  </a:schemeClr>
                </a:solidFill>
              </a:rPr>
              <a:t> </a:t>
            </a:r>
            <a:r>
              <a:rPr lang="en-US" sz="2400" b="1" dirty="0" smtClean="0">
                <a:solidFill>
                  <a:schemeClr val="accent1">
                    <a:lumMod val="75000"/>
                  </a:schemeClr>
                </a:solidFill>
              </a:rPr>
              <a:t>disability” </a:t>
            </a:r>
          </a:p>
          <a:p>
            <a:pPr>
              <a:buFont typeface="Wingdings" panose="05000000000000000000" pitchFamily="2" charset="2"/>
              <a:buChar char="ü"/>
            </a:pPr>
            <a:r>
              <a:rPr lang="en-US" sz="2400" b="1" dirty="0" smtClean="0">
                <a:solidFill>
                  <a:schemeClr val="accent1">
                    <a:lumMod val="75000"/>
                  </a:schemeClr>
                </a:solidFill>
              </a:rPr>
              <a:t>AND the </a:t>
            </a:r>
            <a:r>
              <a:rPr lang="en-US" sz="2400" b="1" dirty="0">
                <a:solidFill>
                  <a:schemeClr val="accent1">
                    <a:lumMod val="75000"/>
                  </a:schemeClr>
                </a:solidFill>
              </a:rPr>
              <a:t>content of the child’s </a:t>
            </a:r>
            <a:r>
              <a:rPr lang="en-US" sz="2400" b="1" dirty="0" smtClean="0">
                <a:solidFill>
                  <a:schemeClr val="accent1">
                    <a:lumMod val="75000"/>
                  </a:schemeClr>
                </a:solidFill>
              </a:rPr>
              <a:t>IEP, </a:t>
            </a:r>
            <a:r>
              <a:rPr lang="en-US" sz="2400" b="1" dirty="0">
                <a:solidFill>
                  <a:schemeClr val="accent1">
                    <a:lumMod val="75000"/>
                  </a:schemeClr>
                </a:solidFill>
              </a:rPr>
              <a:t>including information related to </a:t>
            </a:r>
            <a:r>
              <a:rPr lang="en-US" sz="2400" b="1" dirty="0" smtClean="0">
                <a:solidFill>
                  <a:schemeClr val="accent1">
                    <a:lumMod val="75000"/>
                  </a:schemeClr>
                </a:solidFill>
              </a:rPr>
              <a:t>enabling </a:t>
            </a:r>
            <a:r>
              <a:rPr lang="en-US" sz="2400" b="1" dirty="0">
                <a:solidFill>
                  <a:schemeClr val="accent1">
                    <a:lumMod val="75000"/>
                  </a:schemeClr>
                </a:solidFill>
              </a:rPr>
              <a:t>the child to be involved in and progress in the general </a:t>
            </a:r>
            <a:r>
              <a:rPr lang="en-US" sz="2400" b="1" dirty="0" smtClean="0">
                <a:solidFill>
                  <a:schemeClr val="accent1">
                    <a:lumMod val="75000"/>
                  </a:schemeClr>
                </a:solidFill>
              </a:rPr>
              <a:t>curriculum</a:t>
            </a:r>
            <a:r>
              <a:rPr lang="en-US" sz="2400" b="1" dirty="0">
                <a:solidFill>
                  <a:schemeClr val="accent1">
                    <a:lumMod val="75000"/>
                  </a:schemeClr>
                </a:solidFill>
              </a:rPr>
              <a:t> or, for preschool children, to participate in appropriate </a:t>
            </a:r>
            <a:r>
              <a:rPr lang="en-US" sz="2400" b="1" dirty="0" smtClean="0">
                <a:solidFill>
                  <a:schemeClr val="accent1">
                    <a:lumMod val="75000"/>
                  </a:schemeClr>
                </a:solidFill>
              </a:rPr>
              <a:t>activities.</a:t>
            </a:r>
            <a:endParaRPr lang="en-US" sz="2400" b="1" dirty="0">
              <a:solidFill>
                <a:schemeClr val="accent1">
                  <a:lumMod val="75000"/>
                </a:schemeClr>
              </a:solidFill>
            </a:endParaRPr>
          </a:p>
          <a:p>
            <a:pPr marL="0" indent="0">
              <a:buNone/>
            </a:pPr>
            <a:r>
              <a:rPr lang="en-US" b="1" dirty="0" smtClean="0">
                <a:solidFill>
                  <a:schemeClr val="accent1">
                    <a:lumMod val="75000"/>
                  </a:schemeClr>
                </a:solidFill>
              </a:rPr>
              <a:t>- texasprojectfirst.org</a:t>
            </a:r>
            <a:endParaRPr lang="en-US" b="1" dirty="0">
              <a:solidFill>
                <a:schemeClr val="accent1">
                  <a:lumMod val="75000"/>
                </a:schemeClr>
              </a:solidFill>
            </a:endParaRPr>
          </a:p>
          <a:p>
            <a:endParaRPr lang="en-US" b="1" dirty="0"/>
          </a:p>
          <a:p>
            <a:pPr marL="0" indent="0">
              <a:buNone/>
            </a:pPr>
            <a:endParaRPr lang="en-US" dirty="0"/>
          </a:p>
        </p:txBody>
      </p:sp>
    </p:spTree>
    <p:extLst>
      <p:ext uri="{BB962C8B-B14F-4D97-AF65-F5344CB8AC3E}">
        <p14:creationId xmlns:p14="http://schemas.microsoft.com/office/powerpoint/2010/main" val="3966629360"/>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Evaluations May Include</a:t>
            </a:r>
            <a:r>
              <a:rPr lang="en-US" dirty="0" smtClean="0">
                <a:solidFill>
                  <a:schemeClr val="accent1">
                    <a:lumMod val="50000"/>
                  </a:schemeClr>
                </a:solidFill>
                <a:effectLst>
                  <a:outerShdw blurRad="38100" dist="38100" dir="2700000" algn="tl">
                    <a:srgbClr val="000000">
                      <a:alpha val="43137"/>
                    </a:srgbClr>
                  </a:outerShdw>
                </a:effectLst>
              </a:rPr>
              <a:t>:</a:t>
            </a:r>
            <a:endParaRPr lang="en-US"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19200"/>
            <a:ext cx="8077200" cy="5029200"/>
          </a:xfrm>
        </p:spPr>
        <p:txBody>
          <a:bodyPr/>
          <a:lstStyle/>
          <a:p>
            <a:pPr lvl="0">
              <a:buFont typeface="Wingdings" panose="05000000000000000000" pitchFamily="2" charset="2"/>
              <a:buChar char="ü"/>
            </a:pPr>
            <a:r>
              <a:rPr lang="en-US" sz="2400" b="1" dirty="0" smtClean="0">
                <a:solidFill>
                  <a:schemeClr val="accent1">
                    <a:lumMod val="75000"/>
                  </a:schemeClr>
                </a:solidFill>
              </a:rPr>
              <a:t>review </a:t>
            </a:r>
            <a:r>
              <a:rPr lang="en-US" sz="2400" b="1" dirty="0">
                <a:solidFill>
                  <a:schemeClr val="accent1">
                    <a:lumMod val="75000"/>
                  </a:schemeClr>
                </a:solidFill>
              </a:rPr>
              <a:t>of existing evaluation </a:t>
            </a:r>
            <a:r>
              <a:rPr lang="en-US" sz="2400" b="1" dirty="0" smtClean="0">
                <a:solidFill>
                  <a:schemeClr val="accent1">
                    <a:lumMod val="75000"/>
                  </a:schemeClr>
                </a:solidFill>
              </a:rPr>
              <a:t>data;</a:t>
            </a:r>
            <a:endParaRPr lang="en-US" sz="2400" b="1" dirty="0">
              <a:solidFill>
                <a:schemeClr val="accent1">
                  <a:lumMod val="75000"/>
                </a:schemeClr>
              </a:solidFill>
            </a:endParaRPr>
          </a:p>
          <a:p>
            <a:pPr lvl="0">
              <a:buFont typeface="Wingdings" panose="05000000000000000000" pitchFamily="2" charset="2"/>
              <a:buChar char="ü"/>
            </a:pPr>
            <a:r>
              <a:rPr lang="en-US" sz="2400" b="1" dirty="0">
                <a:solidFill>
                  <a:schemeClr val="accent1">
                    <a:lumMod val="75000"/>
                  </a:schemeClr>
                </a:solidFill>
              </a:rPr>
              <a:t>evaluations and information provided by the parents</a:t>
            </a:r>
            <a:r>
              <a:rPr lang="en-US" sz="2400" b="1" dirty="0" smtClean="0">
                <a:solidFill>
                  <a:schemeClr val="accent1">
                    <a:lumMod val="75000"/>
                  </a:schemeClr>
                </a:solidFill>
              </a:rPr>
              <a:t>;</a:t>
            </a:r>
          </a:p>
          <a:p>
            <a:pPr lvl="0">
              <a:buFont typeface="Wingdings" panose="05000000000000000000" pitchFamily="2" charset="2"/>
              <a:buChar char="ü"/>
            </a:pPr>
            <a:r>
              <a:rPr lang="en-US" sz="2400" b="1" dirty="0" smtClean="0">
                <a:solidFill>
                  <a:schemeClr val="accent1">
                    <a:lumMod val="75000"/>
                  </a:schemeClr>
                </a:solidFill>
              </a:rPr>
              <a:t>both formal and informal assessments;</a:t>
            </a:r>
          </a:p>
          <a:p>
            <a:pPr lvl="0">
              <a:buFont typeface="Wingdings" panose="05000000000000000000" pitchFamily="2" charset="2"/>
              <a:buChar char="ü"/>
            </a:pPr>
            <a:r>
              <a:rPr lang="en-US" sz="2400" b="1" dirty="0" smtClean="0">
                <a:solidFill>
                  <a:schemeClr val="accent1">
                    <a:lumMod val="75000"/>
                  </a:schemeClr>
                </a:solidFill>
              </a:rPr>
              <a:t>current </a:t>
            </a:r>
            <a:r>
              <a:rPr lang="en-US" sz="2400" b="1" dirty="0">
                <a:solidFill>
                  <a:schemeClr val="accent1">
                    <a:lumMod val="75000"/>
                  </a:schemeClr>
                </a:solidFill>
              </a:rPr>
              <a:t>classroom-based assessments and observations; </a:t>
            </a:r>
          </a:p>
          <a:p>
            <a:pPr lvl="0">
              <a:buFont typeface="Wingdings" panose="05000000000000000000" pitchFamily="2" charset="2"/>
              <a:buChar char="ü"/>
            </a:pPr>
            <a:r>
              <a:rPr lang="en-US" sz="2400" b="1" dirty="0">
                <a:solidFill>
                  <a:schemeClr val="accent1">
                    <a:lumMod val="75000"/>
                  </a:schemeClr>
                </a:solidFill>
              </a:rPr>
              <a:t>observations by teachers and related service providers</a:t>
            </a:r>
            <a:r>
              <a:rPr lang="en-US" sz="2400" b="1" dirty="0" smtClean="0">
                <a:solidFill>
                  <a:schemeClr val="accent1">
                    <a:lumMod val="75000"/>
                  </a:schemeClr>
                </a:solidFill>
              </a:rPr>
              <a:t>.</a:t>
            </a:r>
            <a:endParaRPr lang="en-US" sz="2400" b="1" dirty="0">
              <a:solidFill>
                <a:schemeClr val="accent1">
                  <a:lumMod val="75000"/>
                </a:schemeClr>
              </a:solidFill>
            </a:endParaRPr>
          </a:p>
        </p:txBody>
      </p:sp>
    </p:spTree>
    <p:extLst>
      <p:ext uri="{BB962C8B-B14F-4D97-AF65-F5344CB8AC3E}">
        <p14:creationId xmlns:p14="http://schemas.microsoft.com/office/powerpoint/2010/main" val="273266537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4572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Assessment</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382000" cy="5029200"/>
          </a:xfrm>
        </p:spPr>
        <p:txBody>
          <a:bodyPr/>
          <a:lstStyle/>
          <a:p>
            <a:pPr marL="0" lvl="0" indent="0">
              <a:buNone/>
            </a:pPr>
            <a:r>
              <a:rPr lang="en-US" sz="2400" b="1" dirty="0">
                <a:solidFill>
                  <a:schemeClr val="accent1">
                    <a:lumMod val="75000"/>
                  </a:schemeClr>
                </a:solidFill>
              </a:rPr>
              <a:t>The </a:t>
            </a:r>
            <a:r>
              <a:rPr lang="en-US" sz="2400" b="1" dirty="0" smtClean="0">
                <a:solidFill>
                  <a:schemeClr val="accent1">
                    <a:lumMod val="75000"/>
                  </a:schemeClr>
                </a:solidFill>
              </a:rPr>
              <a:t>student </a:t>
            </a:r>
            <a:r>
              <a:rPr lang="en-US" sz="2400" b="1" dirty="0">
                <a:solidFill>
                  <a:schemeClr val="accent1">
                    <a:lumMod val="75000"/>
                  </a:schemeClr>
                </a:solidFill>
              </a:rPr>
              <a:t>is assessed in all areas related to </a:t>
            </a:r>
            <a:r>
              <a:rPr lang="en-US" sz="2400" b="1" dirty="0" smtClean="0">
                <a:solidFill>
                  <a:schemeClr val="accent1">
                    <a:lumMod val="75000"/>
                  </a:schemeClr>
                </a:solidFill>
              </a:rPr>
              <a:t>the suspected </a:t>
            </a:r>
            <a:r>
              <a:rPr lang="en-US" sz="2400" b="1" dirty="0">
                <a:solidFill>
                  <a:schemeClr val="accent1">
                    <a:lumMod val="75000"/>
                  </a:schemeClr>
                </a:solidFill>
              </a:rPr>
              <a:t>disability, including:</a:t>
            </a:r>
          </a:p>
          <a:p>
            <a:pPr lvl="0">
              <a:buFont typeface="Wingdings" panose="05000000000000000000" pitchFamily="2" charset="2"/>
              <a:buChar char="ü"/>
            </a:pPr>
            <a:r>
              <a:rPr lang="en-US" sz="2400" b="1" dirty="0">
                <a:solidFill>
                  <a:schemeClr val="accent1">
                    <a:lumMod val="75000"/>
                  </a:schemeClr>
                </a:solidFill>
              </a:rPr>
              <a:t>health, vision and hearing, &amp; motor abilities</a:t>
            </a:r>
          </a:p>
          <a:p>
            <a:pPr lvl="0">
              <a:buFont typeface="Wingdings" panose="05000000000000000000" pitchFamily="2" charset="2"/>
              <a:buChar char="ü"/>
            </a:pPr>
            <a:r>
              <a:rPr lang="en-US" sz="2400" b="1" dirty="0">
                <a:solidFill>
                  <a:schemeClr val="accent1">
                    <a:lumMod val="75000"/>
                  </a:schemeClr>
                </a:solidFill>
              </a:rPr>
              <a:t>language dominance and communicative status</a:t>
            </a:r>
          </a:p>
          <a:p>
            <a:pPr lvl="0">
              <a:buFont typeface="Wingdings" panose="05000000000000000000" pitchFamily="2" charset="2"/>
              <a:buChar char="ü"/>
            </a:pPr>
            <a:r>
              <a:rPr lang="en-US" sz="2400" b="1" dirty="0">
                <a:solidFill>
                  <a:schemeClr val="accent1">
                    <a:lumMod val="75000"/>
                  </a:schemeClr>
                </a:solidFill>
              </a:rPr>
              <a:t>sociological and emotional status</a:t>
            </a:r>
          </a:p>
          <a:p>
            <a:pPr lvl="0">
              <a:buFont typeface="Wingdings" panose="05000000000000000000" pitchFamily="2" charset="2"/>
              <a:buChar char="ü"/>
            </a:pPr>
            <a:r>
              <a:rPr lang="en-US" sz="2400" b="1" dirty="0">
                <a:solidFill>
                  <a:schemeClr val="accent1">
                    <a:lumMod val="75000"/>
                  </a:schemeClr>
                </a:solidFill>
              </a:rPr>
              <a:t>academic performance</a:t>
            </a:r>
          </a:p>
          <a:p>
            <a:pPr lvl="0">
              <a:buFont typeface="Wingdings" panose="05000000000000000000" pitchFamily="2" charset="2"/>
              <a:buChar char="ü"/>
            </a:pPr>
            <a:r>
              <a:rPr lang="en-US" sz="2400" b="1" dirty="0" smtClean="0">
                <a:solidFill>
                  <a:schemeClr val="accent1">
                    <a:lumMod val="75000"/>
                  </a:schemeClr>
                </a:solidFill>
              </a:rPr>
              <a:t>cognitive performance</a:t>
            </a:r>
            <a:endParaRPr lang="en-US" sz="2400" b="1" dirty="0">
              <a:solidFill>
                <a:schemeClr val="accent1">
                  <a:lumMod val="75000"/>
                </a:schemeClr>
              </a:solidFill>
            </a:endParaRPr>
          </a:p>
          <a:p>
            <a:pPr marL="0" lvl="0" indent="0">
              <a:buNone/>
            </a:pPr>
            <a:r>
              <a:rPr lang="en-US" sz="2400" b="1" dirty="0">
                <a:solidFill>
                  <a:schemeClr val="accent1">
                    <a:lumMod val="75000"/>
                  </a:schemeClr>
                </a:solidFill>
              </a:rPr>
              <a:t>Results of these assessments are compiled into a report called the FULL AND INDIVIDUAL </a:t>
            </a:r>
            <a:r>
              <a:rPr lang="en-US" sz="2400" b="1" dirty="0" smtClean="0">
                <a:solidFill>
                  <a:schemeClr val="accent1">
                    <a:lumMod val="75000"/>
                  </a:schemeClr>
                </a:solidFill>
              </a:rPr>
              <a:t>EVALUATION (FIE).</a:t>
            </a:r>
            <a:endParaRPr lang="en-US" sz="2400" b="1" dirty="0">
              <a:solidFill>
                <a:schemeClr val="accent1">
                  <a:lumMod val="75000"/>
                </a:schemeClr>
              </a:solidFill>
            </a:endParaRPr>
          </a:p>
          <a:p>
            <a:endParaRPr lang="en-US" b="1" dirty="0"/>
          </a:p>
          <a:p>
            <a:pPr marL="0" indent="0">
              <a:buNone/>
            </a:pPr>
            <a:r>
              <a:rPr lang="en-US" b="1" dirty="0" smtClean="0">
                <a:solidFill>
                  <a:schemeClr val="accent1">
                    <a:lumMod val="75000"/>
                  </a:schemeClr>
                </a:solidFill>
              </a:rPr>
              <a:t>-texasprojectfirst.org</a:t>
            </a:r>
            <a:endParaRPr lang="en-US" b="1" dirty="0">
              <a:solidFill>
                <a:schemeClr val="accent1">
                  <a:lumMod val="75000"/>
                </a:schemeClr>
              </a:solidFill>
            </a:endParaRPr>
          </a:p>
        </p:txBody>
      </p:sp>
    </p:spTree>
    <p:extLst>
      <p:ext uri="{BB962C8B-B14F-4D97-AF65-F5344CB8AC3E}">
        <p14:creationId xmlns:p14="http://schemas.microsoft.com/office/powerpoint/2010/main" val="1504210584"/>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Handicapping Conditions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7772400" cy="5715000"/>
          </a:xfrm>
        </p:spPr>
        <p:txBody>
          <a:bodyPr/>
          <a:lstStyle/>
          <a:p>
            <a:pPr marL="457200" indent="-457200">
              <a:buFont typeface="+mj-lt"/>
              <a:buAutoNum type="arabicParenR"/>
            </a:pPr>
            <a:r>
              <a:rPr lang="en-US" altLang="en-US" sz="2400" b="1" dirty="0" smtClean="0">
                <a:solidFill>
                  <a:schemeClr val="accent1">
                    <a:lumMod val="75000"/>
                  </a:schemeClr>
                </a:solidFill>
              </a:rPr>
              <a:t> Auditory Impairment</a:t>
            </a:r>
          </a:p>
          <a:p>
            <a:pPr marL="457200" indent="-457200">
              <a:buFont typeface="+mj-lt"/>
              <a:buAutoNum type="arabicParenR"/>
            </a:pPr>
            <a:r>
              <a:rPr lang="en-US" altLang="en-US" sz="2400" b="1" dirty="0" smtClean="0">
                <a:solidFill>
                  <a:schemeClr val="accent1">
                    <a:lumMod val="75000"/>
                  </a:schemeClr>
                </a:solidFill>
              </a:rPr>
              <a:t> Visual Impairment</a:t>
            </a:r>
          </a:p>
          <a:p>
            <a:pPr marL="457200" indent="-457200">
              <a:buFont typeface="+mj-lt"/>
              <a:buAutoNum type="arabicParenR"/>
            </a:pPr>
            <a:r>
              <a:rPr lang="en-US" altLang="en-US" sz="2400" b="1" dirty="0" smtClean="0">
                <a:solidFill>
                  <a:schemeClr val="accent1">
                    <a:lumMod val="75000"/>
                  </a:schemeClr>
                </a:solidFill>
              </a:rPr>
              <a:t> Deaf/Blind</a:t>
            </a:r>
          </a:p>
          <a:p>
            <a:pPr marL="457200" indent="-457200">
              <a:buFont typeface="+mj-lt"/>
              <a:buAutoNum type="arabicParenR"/>
            </a:pPr>
            <a:r>
              <a:rPr lang="en-US" altLang="en-US" sz="2400" b="1" dirty="0" smtClean="0">
                <a:solidFill>
                  <a:schemeClr val="accent1">
                    <a:lumMod val="75000"/>
                  </a:schemeClr>
                </a:solidFill>
              </a:rPr>
              <a:t> Intellectual Disability</a:t>
            </a:r>
          </a:p>
          <a:p>
            <a:pPr marL="457200" indent="-457200">
              <a:buFont typeface="+mj-lt"/>
              <a:buAutoNum type="arabicParenR"/>
            </a:pPr>
            <a:r>
              <a:rPr lang="en-US" altLang="en-US" sz="2400" b="1" dirty="0" smtClean="0">
                <a:solidFill>
                  <a:schemeClr val="accent1">
                    <a:lumMod val="75000"/>
                  </a:schemeClr>
                </a:solidFill>
              </a:rPr>
              <a:t> Emotional Disturbance</a:t>
            </a:r>
          </a:p>
          <a:p>
            <a:pPr marL="457200" indent="-457200">
              <a:buFont typeface="+mj-lt"/>
              <a:buAutoNum type="arabicParenR"/>
            </a:pPr>
            <a:r>
              <a:rPr lang="en-US" altLang="en-US" sz="2400" b="1" dirty="0" smtClean="0">
                <a:solidFill>
                  <a:schemeClr val="accent1">
                    <a:lumMod val="75000"/>
                  </a:schemeClr>
                </a:solidFill>
              </a:rPr>
              <a:t> Specific </a:t>
            </a:r>
            <a:r>
              <a:rPr lang="en-US" altLang="en-US" sz="2400" b="1" dirty="0">
                <a:solidFill>
                  <a:schemeClr val="accent1">
                    <a:lumMod val="75000"/>
                  </a:schemeClr>
                </a:solidFill>
              </a:rPr>
              <a:t>Learning </a:t>
            </a:r>
            <a:r>
              <a:rPr lang="en-US" altLang="en-US" sz="2400" b="1" dirty="0" smtClean="0">
                <a:solidFill>
                  <a:schemeClr val="accent1">
                    <a:lumMod val="75000"/>
                  </a:schemeClr>
                </a:solidFill>
              </a:rPr>
              <a:t>Disability</a:t>
            </a:r>
          </a:p>
          <a:p>
            <a:pPr marL="457200" indent="-457200">
              <a:buFont typeface="+mj-lt"/>
              <a:buAutoNum type="arabicParenR"/>
            </a:pPr>
            <a:r>
              <a:rPr lang="en-US" altLang="en-US" sz="2400" b="1" dirty="0" smtClean="0">
                <a:solidFill>
                  <a:schemeClr val="accent1">
                    <a:lumMod val="75000"/>
                  </a:schemeClr>
                </a:solidFill>
              </a:rPr>
              <a:t> Other </a:t>
            </a:r>
            <a:r>
              <a:rPr lang="en-US" altLang="en-US" sz="2400" b="1" dirty="0">
                <a:solidFill>
                  <a:schemeClr val="accent1">
                    <a:lumMod val="75000"/>
                  </a:schemeClr>
                </a:solidFill>
              </a:rPr>
              <a:t>Health </a:t>
            </a:r>
            <a:r>
              <a:rPr lang="en-US" altLang="en-US" sz="2400" b="1" dirty="0" smtClean="0">
                <a:solidFill>
                  <a:schemeClr val="accent1">
                    <a:lumMod val="75000"/>
                  </a:schemeClr>
                </a:solidFill>
              </a:rPr>
              <a:t>Impaired</a:t>
            </a:r>
          </a:p>
          <a:p>
            <a:pPr marL="457200" indent="-457200">
              <a:buFont typeface="+mj-lt"/>
              <a:buAutoNum type="arabicParenR"/>
            </a:pPr>
            <a:r>
              <a:rPr lang="en-US" altLang="en-US" sz="2400" b="1" dirty="0" smtClean="0">
                <a:solidFill>
                  <a:schemeClr val="accent1">
                    <a:lumMod val="75000"/>
                  </a:schemeClr>
                </a:solidFill>
              </a:rPr>
              <a:t> Traumatic </a:t>
            </a:r>
            <a:r>
              <a:rPr lang="en-US" altLang="en-US" sz="2400" b="1" dirty="0">
                <a:solidFill>
                  <a:schemeClr val="accent1">
                    <a:lumMod val="75000"/>
                  </a:schemeClr>
                </a:solidFill>
              </a:rPr>
              <a:t>Brain </a:t>
            </a:r>
            <a:r>
              <a:rPr lang="en-US" altLang="en-US" sz="2400" b="1" dirty="0" smtClean="0">
                <a:solidFill>
                  <a:schemeClr val="accent1">
                    <a:lumMod val="75000"/>
                  </a:schemeClr>
                </a:solidFill>
              </a:rPr>
              <a:t>Injury</a:t>
            </a:r>
          </a:p>
          <a:p>
            <a:pPr marL="457200" indent="-457200">
              <a:buFont typeface="+mj-lt"/>
              <a:buAutoNum type="arabicParenR"/>
            </a:pPr>
            <a:r>
              <a:rPr lang="en-US" altLang="en-US" sz="2400" b="1" dirty="0" smtClean="0">
                <a:solidFill>
                  <a:schemeClr val="accent1">
                    <a:lumMod val="75000"/>
                  </a:schemeClr>
                </a:solidFill>
              </a:rPr>
              <a:t> Orthopedically Impaired</a:t>
            </a:r>
          </a:p>
          <a:p>
            <a:pPr marL="457200" indent="-457200">
              <a:buFont typeface="+mj-lt"/>
              <a:buAutoNum type="arabicParenR"/>
            </a:pPr>
            <a:r>
              <a:rPr lang="en-US" altLang="en-US" sz="2400" b="1" dirty="0" smtClean="0">
                <a:solidFill>
                  <a:schemeClr val="accent1">
                    <a:lumMod val="75000"/>
                  </a:schemeClr>
                </a:solidFill>
              </a:rPr>
              <a:t> Autism </a:t>
            </a:r>
            <a:r>
              <a:rPr lang="en-US" altLang="en-US" sz="2400" b="1" dirty="0">
                <a:solidFill>
                  <a:schemeClr val="accent1">
                    <a:lumMod val="75000"/>
                  </a:schemeClr>
                </a:solidFill>
              </a:rPr>
              <a:t>Spectrum </a:t>
            </a:r>
            <a:r>
              <a:rPr lang="en-US" altLang="en-US" sz="2400" b="1" dirty="0" smtClean="0">
                <a:solidFill>
                  <a:schemeClr val="accent1">
                    <a:lumMod val="75000"/>
                  </a:schemeClr>
                </a:solidFill>
              </a:rPr>
              <a:t>Disorders</a:t>
            </a:r>
          </a:p>
          <a:p>
            <a:pPr marL="457200" indent="-457200">
              <a:buFont typeface="+mj-lt"/>
              <a:buAutoNum type="arabicParenR"/>
            </a:pPr>
            <a:r>
              <a:rPr lang="en-US" altLang="en-US" sz="2400" b="1" dirty="0" smtClean="0">
                <a:solidFill>
                  <a:schemeClr val="accent1">
                    <a:lumMod val="75000"/>
                  </a:schemeClr>
                </a:solidFill>
              </a:rPr>
              <a:t> Multiple Disabilities</a:t>
            </a:r>
          </a:p>
          <a:p>
            <a:pPr marL="457200" indent="-457200">
              <a:buFont typeface="+mj-lt"/>
              <a:buAutoNum type="arabicParenR"/>
            </a:pPr>
            <a:r>
              <a:rPr lang="en-US" altLang="en-US" sz="2400" b="1" dirty="0" smtClean="0">
                <a:solidFill>
                  <a:schemeClr val="accent1">
                    <a:lumMod val="75000"/>
                  </a:schemeClr>
                </a:solidFill>
              </a:rPr>
              <a:t> Speech </a:t>
            </a:r>
            <a:r>
              <a:rPr lang="en-US" altLang="en-US" sz="2400" b="1" dirty="0">
                <a:solidFill>
                  <a:schemeClr val="accent1">
                    <a:lumMod val="75000"/>
                  </a:schemeClr>
                </a:solidFill>
              </a:rPr>
              <a:t>Impaired </a:t>
            </a:r>
            <a:endParaRPr lang="en-US" altLang="en-US" sz="2400" b="1" dirty="0" smtClean="0">
              <a:solidFill>
                <a:schemeClr val="accent1">
                  <a:lumMod val="75000"/>
                </a:schemeClr>
              </a:solidFill>
            </a:endParaRPr>
          </a:p>
          <a:p>
            <a:pPr marL="457200" indent="-457200">
              <a:buFont typeface="+mj-lt"/>
              <a:buAutoNum type="arabicParenR"/>
            </a:pPr>
            <a:r>
              <a:rPr lang="en-US" altLang="en-US" sz="2400" b="1" dirty="0">
                <a:solidFill>
                  <a:schemeClr val="accent1">
                    <a:lumMod val="75000"/>
                  </a:schemeClr>
                </a:solidFill>
              </a:rPr>
              <a:t> </a:t>
            </a:r>
            <a:r>
              <a:rPr lang="en-US" altLang="en-US" sz="2400" b="1" dirty="0" smtClean="0">
                <a:solidFill>
                  <a:schemeClr val="accent1">
                    <a:lumMod val="75000"/>
                  </a:schemeClr>
                </a:solidFill>
              </a:rPr>
              <a:t>Non-categorical Early Childhood</a:t>
            </a:r>
            <a:endParaRPr lang="en-US" altLang="en-US" sz="2400" b="1" dirty="0">
              <a:solidFill>
                <a:schemeClr val="accent1">
                  <a:lumMod val="75000"/>
                </a:schemeClr>
              </a:solidFill>
            </a:endParaRPr>
          </a:p>
          <a:p>
            <a:endParaRPr lang="en-US" dirty="0"/>
          </a:p>
        </p:txBody>
      </p:sp>
    </p:spTree>
    <p:extLst>
      <p:ext uri="{BB962C8B-B14F-4D97-AF65-F5344CB8AC3E}">
        <p14:creationId xmlns:p14="http://schemas.microsoft.com/office/powerpoint/2010/main" val="408312763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6096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Other Health Impaired</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066800"/>
            <a:ext cx="8534400" cy="5486400"/>
          </a:xfrm>
        </p:spPr>
        <p:txBody>
          <a:bodyPr/>
          <a:lstStyle/>
          <a:p>
            <a:r>
              <a:rPr lang="en-US" b="1" dirty="0">
                <a:solidFill>
                  <a:schemeClr val="accent1">
                    <a:lumMod val="75000"/>
                  </a:schemeClr>
                </a:solidFill>
              </a:rPr>
              <a:t>An Other Health Impairment is a disability category under IDEA ’04. It is characterized by a student having a chronic or acute health problem that limits the student’s strength, vitality, or alertness that adversely affects a child’s educational </a:t>
            </a:r>
            <a:r>
              <a:rPr lang="en-US" b="1" dirty="0" smtClean="0">
                <a:solidFill>
                  <a:schemeClr val="accent1">
                    <a:lumMod val="75000"/>
                  </a:schemeClr>
                </a:solidFill>
              </a:rPr>
              <a:t>performance.</a:t>
            </a:r>
            <a:endParaRPr lang="en-US" b="1" dirty="0">
              <a:solidFill>
                <a:schemeClr val="accent1">
                  <a:lumMod val="75000"/>
                </a:schemeClr>
              </a:solidFill>
            </a:endParaRPr>
          </a:p>
          <a:p>
            <a:r>
              <a:rPr lang="en-US" b="1" dirty="0">
                <a:solidFill>
                  <a:schemeClr val="accent1">
                    <a:lumMod val="75000"/>
                  </a:schemeClr>
                </a:solidFill>
              </a:rPr>
              <a:t>The multidisciplinary team must collect or review evaluation data to determine the student’s eligibility based on this category of disability. The evaluation should include information as to how the health problem affects the child’s educational performance. The multidisciplinary team </a:t>
            </a:r>
            <a:r>
              <a:rPr lang="en-US" b="1" u="sng" dirty="0">
                <a:solidFill>
                  <a:schemeClr val="accent1">
                    <a:lumMod val="75000"/>
                  </a:schemeClr>
                </a:solidFill>
              </a:rPr>
              <a:t>must </a:t>
            </a:r>
            <a:r>
              <a:rPr lang="en-US" b="1" dirty="0">
                <a:solidFill>
                  <a:schemeClr val="accent1">
                    <a:lumMod val="75000"/>
                  </a:schemeClr>
                </a:solidFill>
              </a:rPr>
              <a:t>include a licensed physician. </a:t>
            </a:r>
            <a:endParaRPr lang="en-US" b="1" dirty="0" smtClean="0">
              <a:solidFill>
                <a:schemeClr val="accent1">
                  <a:lumMod val="75000"/>
                </a:schemeClr>
              </a:solidFill>
            </a:endParaRPr>
          </a:p>
          <a:p>
            <a:r>
              <a:rPr lang="en-US" b="1" dirty="0" smtClean="0">
                <a:solidFill>
                  <a:schemeClr val="accent1">
                    <a:lumMod val="75000"/>
                  </a:schemeClr>
                </a:solidFill>
              </a:rPr>
              <a:t>Data gathered may include observation check list assessments conducted by teachers and/or parents.</a:t>
            </a:r>
          </a:p>
          <a:p>
            <a:endParaRPr lang="en-US" b="1" dirty="0" smtClean="0">
              <a:solidFill>
                <a:schemeClr val="accent1">
                  <a:lumMod val="75000"/>
                </a:schemeClr>
              </a:solidFill>
            </a:endParaRPr>
          </a:p>
          <a:p>
            <a:pPr marL="0" indent="0">
              <a:buNone/>
            </a:pPr>
            <a:r>
              <a:rPr lang="en-US" b="1" i="1" dirty="0" smtClean="0">
                <a:solidFill>
                  <a:schemeClr val="accent1">
                    <a:lumMod val="75000"/>
                  </a:schemeClr>
                </a:solidFill>
              </a:rPr>
              <a:t>Note</a:t>
            </a:r>
            <a:r>
              <a:rPr lang="en-US" b="1" i="1" dirty="0">
                <a:solidFill>
                  <a:schemeClr val="accent1">
                    <a:lumMod val="75000"/>
                  </a:schemeClr>
                </a:solidFill>
              </a:rPr>
              <a:t>: A diagnosis of a medical or health condition alone does not, in itself, determine eligibility for special education services. Not every student with a medical or health condition will meet the eligibility criteria as a student with Other Health Impairment. </a:t>
            </a:r>
          </a:p>
        </p:txBody>
      </p:sp>
    </p:spTree>
    <p:extLst>
      <p:ext uri="{BB962C8B-B14F-4D97-AF65-F5344CB8AC3E}">
        <p14:creationId xmlns:p14="http://schemas.microsoft.com/office/powerpoint/2010/main" val="3440815936"/>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067800" cy="7620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Conditions Found under OHI</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066800"/>
            <a:ext cx="8534400" cy="5105400"/>
          </a:xfrm>
        </p:spPr>
        <p:txBody>
          <a:bodyPr/>
          <a:lstStyle/>
          <a:p>
            <a:pPr marL="0" indent="0">
              <a:buNone/>
            </a:pPr>
            <a:r>
              <a:rPr lang="en-US" sz="2400" b="1" dirty="0">
                <a:solidFill>
                  <a:schemeClr val="accent1">
                    <a:lumMod val="75000"/>
                  </a:schemeClr>
                </a:solidFill>
              </a:rPr>
              <a:t>The health problem may include, but is not limited to:</a:t>
            </a:r>
          </a:p>
          <a:p>
            <a:pPr>
              <a:buFont typeface="Wingdings" panose="05000000000000000000" pitchFamily="2" charset="2"/>
              <a:buChar char="§"/>
            </a:pPr>
            <a:r>
              <a:rPr lang="en-US" b="1" dirty="0" smtClean="0">
                <a:solidFill>
                  <a:schemeClr val="accent1">
                    <a:lumMod val="75000"/>
                  </a:schemeClr>
                </a:solidFill>
              </a:rPr>
              <a:t>asthma</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Attention </a:t>
            </a:r>
            <a:r>
              <a:rPr lang="en-US" b="1" dirty="0">
                <a:solidFill>
                  <a:schemeClr val="accent1">
                    <a:lumMod val="75000"/>
                  </a:schemeClr>
                </a:solidFill>
              </a:rPr>
              <a:t>Deficit Disorder (ADD) or Attention Deficit Hyperactivity Disorder (ADHD)</a:t>
            </a:r>
          </a:p>
          <a:p>
            <a:pPr>
              <a:buFont typeface="Wingdings" panose="05000000000000000000" pitchFamily="2" charset="2"/>
              <a:buChar char="§"/>
            </a:pPr>
            <a:r>
              <a:rPr lang="en-US" b="1" dirty="0" smtClean="0">
                <a:solidFill>
                  <a:schemeClr val="accent1">
                    <a:lumMod val="75000"/>
                  </a:schemeClr>
                </a:solidFill>
              </a:rPr>
              <a:t>diabetes</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epilepsy</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heart </a:t>
            </a:r>
            <a:r>
              <a:rPr lang="en-US" b="1" dirty="0">
                <a:solidFill>
                  <a:schemeClr val="accent1">
                    <a:lumMod val="75000"/>
                  </a:schemeClr>
                </a:solidFill>
              </a:rPr>
              <a:t>condition</a:t>
            </a:r>
          </a:p>
          <a:p>
            <a:pPr>
              <a:buFont typeface="Wingdings" panose="05000000000000000000" pitchFamily="2" charset="2"/>
              <a:buChar char="§"/>
            </a:pPr>
            <a:r>
              <a:rPr lang="en-US" b="1" dirty="0" smtClean="0">
                <a:solidFill>
                  <a:schemeClr val="accent1">
                    <a:lumMod val="75000"/>
                  </a:schemeClr>
                </a:solidFill>
              </a:rPr>
              <a:t>hemophilia</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lead </a:t>
            </a:r>
            <a:r>
              <a:rPr lang="en-US" b="1" dirty="0">
                <a:solidFill>
                  <a:schemeClr val="accent1">
                    <a:lumMod val="75000"/>
                  </a:schemeClr>
                </a:solidFill>
              </a:rPr>
              <a:t>poisoning</a:t>
            </a:r>
          </a:p>
          <a:p>
            <a:pPr>
              <a:buFont typeface="Wingdings" panose="05000000000000000000" pitchFamily="2" charset="2"/>
              <a:buChar char="§"/>
            </a:pPr>
            <a:r>
              <a:rPr lang="en-US" b="1" dirty="0" smtClean="0">
                <a:solidFill>
                  <a:schemeClr val="accent1">
                    <a:lumMod val="75000"/>
                  </a:schemeClr>
                </a:solidFill>
              </a:rPr>
              <a:t>leukemia</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nephritis</a:t>
            </a: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rheumatic </a:t>
            </a:r>
            <a:r>
              <a:rPr lang="en-US" b="1" dirty="0">
                <a:solidFill>
                  <a:schemeClr val="accent1">
                    <a:lumMod val="75000"/>
                  </a:schemeClr>
                </a:solidFill>
              </a:rPr>
              <a:t>fever</a:t>
            </a:r>
          </a:p>
          <a:p>
            <a:pPr>
              <a:buFont typeface="Wingdings" panose="05000000000000000000" pitchFamily="2" charset="2"/>
              <a:buChar char="§"/>
            </a:pPr>
            <a:r>
              <a:rPr lang="en-US" b="1" dirty="0" smtClean="0">
                <a:solidFill>
                  <a:schemeClr val="accent1">
                    <a:lumMod val="75000"/>
                  </a:schemeClr>
                </a:solidFill>
              </a:rPr>
              <a:t>sickle </a:t>
            </a:r>
            <a:r>
              <a:rPr lang="en-US" b="1" dirty="0">
                <a:solidFill>
                  <a:schemeClr val="accent1">
                    <a:lumMod val="75000"/>
                  </a:schemeClr>
                </a:solidFill>
              </a:rPr>
              <a:t>cell anemia, and</a:t>
            </a:r>
          </a:p>
          <a:p>
            <a:pPr>
              <a:buFont typeface="Wingdings" panose="05000000000000000000" pitchFamily="2" charset="2"/>
              <a:buChar char="§"/>
            </a:pPr>
            <a:r>
              <a:rPr lang="en-US" b="1" dirty="0" smtClean="0">
                <a:solidFill>
                  <a:schemeClr val="accent1">
                    <a:lumMod val="75000"/>
                  </a:schemeClr>
                </a:solidFill>
              </a:rPr>
              <a:t>Tourette's </a:t>
            </a:r>
            <a:r>
              <a:rPr lang="en-US" b="1" dirty="0">
                <a:solidFill>
                  <a:schemeClr val="accent1">
                    <a:lumMod val="75000"/>
                  </a:schemeClr>
                </a:solidFill>
              </a:rPr>
              <a:t>Syndrome. </a:t>
            </a:r>
          </a:p>
        </p:txBody>
      </p:sp>
    </p:spTree>
    <p:extLst>
      <p:ext uri="{BB962C8B-B14F-4D97-AF65-F5344CB8AC3E}">
        <p14:creationId xmlns:p14="http://schemas.microsoft.com/office/powerpoint/2010/main" val="4160918447"/>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5334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Timelines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534400" cy="5638800"/>
          </a:xfrm>
        </p:spPr>
        <p:txBody>
          <a:bodyPr/>
          <a:lstStyle/>
          <a:p>
            <a:pPr>
              <a:buFont typeface="Wingdings" panose="05000000000000000000" pitchFamily="2" charset="2"/>
              <a:buChar char="Ø"/>
            </a:pPr>
            <a:r>
              <a:rPr lang="en-US" sz="2400" b="1" dirty="0" smtClean="0">
                <a:solidFill>
                  <a:schemeClr val="accent1">
                    <a:lumMod val="75000"/>
                  </a:schemeClr>
                </a:solidFill>
              </a:rPr>
              <a:t>The </a:t>
            </a:r>
            <a:r>
              <a:rPr lang="en-US" sz="2400" b="1" dirty="0">
                <a:solidFill>
                  <a:schemeClr val="accent1">
                    <a:lumMod val="75000"/>
                  </a:schemeClr>
                </a:solidFill>
              </a:rPr>
              <a:t>school has </a:t>
            </a:r>
            <a:r>
              <a:rPr lang="en-US" sz="2400" b="1" u="sng" dirty="0">
                <a:solidFill>
                  <a:schemeClr val="accent1">
                    <a:lumMod val="75000"/>
                  </a:schemeClr>
                </a:solidFill>
              </a:rPr>
              <a:t>15 school days </a:t>
            </a:r>
            <a:r>
              <a:rPr lang="en-US" sz="2400" b="1" dirty="0">
                <a:solidFill>
                  <a:schemeClr val="accent1">
                    <a:lumMod val="75000"/>
                  </a:schemeClr>
                </a:solidFill>
              </a:rPr>
              <a:t>to provide parents with an opportunity to provide written consent </a:t>
            </a:r>
            <a:r>
              <a:rPr lang="en-US" sz="2400" b="1" dirty="0" smtClean="0">
                <a:solidFill>
                  <a:schemeClr val="accent1">
                    <a:lumMod val="75000"/>
                  </a:schemeClr>
                </a:solidFill>
              </a:rPr>
              <a:t>for the </a:t>
            </a:r>
            <a:r>
              <a:rPr lang="en-US" sz="2400" b="1" dirty="0">
                <a:solidFill>
                  <a:schemeClr val="accent1">
                    <a:lumMod val="75000"/>
                  </a:schemeClr>
                </a:solidFill>
              </a:rPr>
              <a:t>evaluation. </a:t>
            </a:r>
            <a:r>
              <a:rPr lang="en-US" sz="2400" b="1" dirty="0" smtClean="0">
                <a:solidFill>
                  <a:schemeClr val="accent1">
                    <a:lumMod val="75000"/>
                  </a:schemeClr>
                </a:solidFill>
              </a:rPr>
              <a:t> </a:t>
            </a:r>
          </a:p>
          <a:p>
            <a:pPr>
              <a:buFont typeface="Wingdings" panose="05000000000000000000" pitchFamily="2" charset="2"/>
              <a:buChar char="Ø"/>
            </a:pPr>
            <a:endParaRPr lang="en-US" sz="2400" b="1" dirty="0">
              <a:solidFill>
                <a:schemeClr val="accent1">
                  <a:lumMod val="75000"/>
                </a:schemeClr>
              </a:solidFill>
            </a:endParaRPr>
          </a:p>
          <a:p>
            <a:pPr>
              <a:buFont typeface="Wingdings" panose="05000000000000000000" pitchFamily="2" charset="2"/>
              <a:buChar char="Ø"/>
            </a:pPr>
            <a:r>
              <a:rPr lang="en-US" sz="2400" b="1" dirty="0" smtClean="0">
                <a:solidFill>
                  <a:schemeClr val="accent1">
                    <a:lumMod val="75000"/>
                  </a:schemeClr>
                </a:solidFill>
              </a:rPr>
              <a:t>The </a:t>
            </a:r>
            <a:r>
              <a:rPr lang="en-US" sz="2400" b="1" dirty="0">
                <a:solidFill>
                  <a:schemeClr val="accent1">
                    <a:lumMod val="75000"/>
                  </a:schemeClr>
                </a:solidFill>
              </a:rPr>
              <a:t>school district has </a:t>
            </a:r>
            <a:r>
              <a:rPr lang="en-US" sz="2400" b="1" u="sng" dirty="0">
                <a:solidFill>
                  <a:schemeClr val="accent1">
                    <a:lumMod val="75000"/>
                  </a:schemeClr>
                </a:solidFill>
              </a:rPr>
              <a:t>45 school days </a:t>
            </a:r>
            <a:r>
              <a:rPr lang="en-US" sz="2400" b="1" dirty="0">
                <a:solidFill>
                  <a:schemeClr val="accent1">
                    <a:lumMod val="75000"/>
                  </a:schemeClr>
                </a:solidFill>
              </a:rPr>
              <a:t>to conduct the evaluation after receiving a signed consent </a:t>
            </a:r>
            <a:r>
              <a:rPr lang="en-US" sz="2400" b="1" dirty="0" smtClean="0">
                <a:solidFill>
                  <a:schemeClr val="accent1">
                    <a:lumMod val="75000"/>
                  </a:schemeClr>
                </a:solidFill>
              </a:rPr>
              <a:t>from a </a:t>
            </a:r>
            <a:r>
              <a:rPr lang="en-US" sz="2400" b="1" dirty="0">
                <a:solidFill>
                  <a:schemeClr val="accent1">
                    <a:lumMod val="75000"/>
                  </a:schemeClr>
                </a:solidFill>
              </a:rPr>
              <a:t>parent or guardian</a:t>
            </a:r>
            <a:r>
              <a:rPr lang="en-US" sz="2400" b="1" dirty="0" smtClean="0">
                <a:solidFill>
                  <a:schemeClr val="accent1">
                    <a:lumMod val="75000"/>
                  </a:schemeClr>
                </a:solidFill>
              </a:rPr>
              <a:t>.</a:t>
            </a:r>
          </a:p>
          <a:p>
            <a:pPr>
              <a:buFont typeface="Wingdings" panose="05000000000000000000" pitchFamily="2" charset="2"/>
              <a:buChar char="Ø"/>
            </a:pPr>
            <a:endParaRPr lang="en-US" sz="2400" b="1" dirty="0">
              <a:solidFill>
                <a:schemeClr val="accent1">
                  <a:lumMod val="75000"/>
                </a:schemeClr>
              </a:solidFill>
            </a:endParaRPr>
          </a:p>
          <a:p>
            <a:pPr>
              <a:buFont typeface="Wingdings" panose="05000000000000000000" pitchFamily="2" charset="2"/>
              <a:buChar char="Ø"/>
            </a:pPr>
            <a:r>
              <a:rPr lang="en-US" sz="2400" b="1" dirty="0" smtClean="0">
                <a:solidFill>
                  <a:schemeClr val="accent1">
                    <a:lumMod val="75000"/>
                  </a:schemeClr>
                </a:solidFill>
              </a:rPr>
              <a:t>The </a:t>
            </a:r>
            <a:r>
              <a:rPr lang="en-US" sz="2400" b="1" dirty="0">
                <a:solidFill>
                  <a:schemeClr val="accent1">
                    <a:lumMod val="75000"/>
                  </a:schemeClr>
                </a:solidFill>
              </a:rPr>
              <a:t>school has </a:t>
            </a:r>
            <a:r>
              <a:rPr lang="en-US" sz="2400" b="1" u="sng" dirty="0">
                <a:solidFill>
                  <a:schemeClr val="accent1">
                    <a:lumMod val="75000"/>
                  </a:schemeClr>
                </a:solidFill>
              </a:rPr>
              <a:t>30 calendar days </a:t>
            </a:r>
            <a:r>
              <a:rPr lang="en-US" sz="2400" b="1" dirty="0">
                <a:solidFill>
                  <a:schemeClr val="accent1">
                    <a:lumMod val="75000"/>
                  </a:schemeClr>
                </a:solidFill>
              </a:rPr>
              <a:t>after completing the evaluation to hold an ARD meeting to </a:t>
            </a:r>
            <a:r>
              <a:rPr lang="en-US" sz="2400" b="1" dirty="0" smtClean="0">
                <a:solidFill>
                  <a:schemeClr val="accent1">
                    <a:lumMod val="75000"/>
                  </a:schemeClr>
                </a:solidFill>
              </a:rPr>
              <a:t>review the </a:t>
            </a:r>
            <a:r>
              <a:rPr lang="en-US" sz="2400" b="1" dirty="0">
                <a:solidFill>
                  <a:schemeClr val="accent1">
                    <a:lumMod val="75000"/>
                  </a:schemeClr>
                </a:solidFill>
              </a:rPr>
              <a:t>results of the </a:t>
            </a:r>
            <a:r>
              <a:rPr lang="en-US" sz="2400" b="1" dirty="0" smtClean="0">
                <a:solidFill>
                  <a:schemeClr val="accent1">
                    <a:lumMod val="75000"/>
                  </a:schemeClr>
                </a:solidFill>
              </a:rPr>
              <a:t>evaluation, </a:t>
            </a:r>
            <a:r>
              <a:rPr lang="en-US" sz="2400" b="1" dirty="0">
                <a:solidFill>
                  <a:schemeClr val="accent1">
                    <a:lumMod val="75000"/>
                  </a:schemeClr>
                </a:solidFill>
              </a:rPr>
              <a:t>determine </a:t>
            </a:r>
            <a:r>
              <a:rPr lang="en-US" sz="2400" b="1" dirty="0" smtClean="0">
                <a:solidFill>
                  <a:schemeClr val="accent1">
                    <a:lumMod val="75000"/>
                  </a:schemeClr>
                </a:solidFill>
              </a:rPr>
              <a:t>eligibility, </a:t>
            </a:r>
            <a:r>
              <a:rPr lang="en-US" sz="2400" b="1" dirty="0">
                <a:solidFill>
                  <a:schemeClr val="accent1">
                    <a:lumMod val="75000"/>
                  </a:schemeClr>
                </a:solidFill>
              </a:rPr>
              <a:t>and develop an IEP if a child is found eligible </a:t>
            </a:r>
            <a:r>
              <a:rPr lang="en-US" sz="2400" b="1" dirty="0" smtClean="0">
                <a:solidFill>
                  <a:schemeClr val="accent1">
                    <a:lumMod val="75000"/>
                  </a:schemeClr>
                </a:solidFill>
              </a:rPr>
              <a:t>for services. </a:t>
            </a:r>
            <a:r>
              <a:rPr lang="en-US" sz="2400" b="1" dirty="0">
                <a:solidFill>
                  <a:schemeClr val="accent1">
                    <a:lumMod val="75000"/>
                  </a:schemeClr>
                </a:solidFill>
              </a:rPr>
              <a:t>Notice of </a:t>
            </a:r>
            <a:r>
              <a:rPr lang="en-US" sz="2400" b="1" dirty="0" smtClean="0">
                <a:solidFill>
                  <a:schemeClr val="accent1">
                    <a:lumMod val="75000"/>
                  </a:schemeClr>
                </a:solidFill>
              </a:rPr>
              <a:t>meeting should be given to the </a:t>
            </a:r>
            <a:r>
              <a:rPr lang="en-US" sz="2400" b="1" dirty="0">
                <a:solidFill>
                  <a:schemeClr val="accent1">
                    <a:lumMod val="75000"/>
                  </a:schemeClr>
                </a:solidFill>
              </a:rPr>
              <a:t>parent </a:t>
            </a:r>
            <a:r>
              <a:rPr lang="en-US" sz="2400" b="1" u="sng" dirty="0">
                <a:solidFill>
                  <a:schemeClr val="accent1">
                    <a:lumMod val="75000"/>
                  </a:schemeClr>
                </a:solidFill>
              </a:rPr>
              <a:t>at least 5 </a:t>
            </a:r>
            <a:r>
              <a:rPr lang="en-US" sz="2400" b="1" u="sng" dirty="0" smtClean="0">
                <a:solidFill>
                  <a:schemeClr val="accent1">
                    <a:lumMod val="75000"/>
                  </a:schemeClr>
                </a:solidFill>
              </a:rPr>
              <a:t>school days </a:t>
            </a:r>
            <a:r>
              <a:rPr lang="en-US" sz="2400" b="1" dirty="0">
                <a:solidFill>
                  <a:schemeClr val="accent1">
                    <a:lumMod val="75000"/>
                  </a:schemeClr>
                </a:solidFill>
              </a:rPr>
              <a:t>prior to </a:t>
            </a:r>
            <a:r>
              <a:rPr lang="en-US" sz="2400" b="1" dirty="0" smtClean="0">
                <a:solidFill>
                  <a:schemeClr val="accent1">
                    <a:lumMod val="75000"/>
                  </a:schemeClr>
                </a:solidFill>
              </a:rPr>
              <a:t>the ARD meeting.</a:t>
            </a:r>
            <a:endParaRPr lang="en-US" sz="2400" b="1" dirty="0">
              <a:solidFill>
                <a:schemeClr val="accent1">
                  <a:lumMod val="75000"/>
                </a:schemeClr>
              </a:solidFill>
            </a:endParaRPr>
          </a:p>
        </p:txBody>
      </p:sp>
    </p:spTree>
    <p:extLst>
      <p:ext uri="{BB962C8B-B14F-4D97-AF65-F5344CB8AC3E}">
        <p14:creationId xmlns:p14="http://schemas.microsoft.com/office/powerpoint/2010/main" val="2611952536"/>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067800" cy="9144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Beginning the Process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19200"/>
            <a:ext cx="7772400" cy="5257800"/>
          </a:xfrm>
        </p:spPr>
        <p:txBody>
          <a:bodyPr/>
          <a:lstStyle/>
          <a:p>
            <a:pPr lvl="0">
              <a:lnSpc>
                <a:spcPct val="90000"/>
              </a:lnSpc>
            </a:pPr>
            <a:r>
              <a:rPr lang="en-US" sz="2800" b="1" dirty="0">
                <a:solidFill>
                  <a:schemeClr val="accent1">
                    <a:lumMod val="75000"/>
                  </a:schemeClr>
                </a:solidFill>
              </a:rPr>
              <a:t>Someone (parents, school staff, doctors) notices that a child is progressing differently than peers</a:t>
            </a:r>
            <a:r>
              <a:rPr lang="en-US" sz="2800" b="1" dirty="0" smtClean="0">
                <a:solidFill>
                  <a:schemeClr val="accent1">
                    <a:lumMod val="75000"/>
                  </a:schemeClr>
                </a:solidFill>
              </a:rPr>
              <a:t>.</a:t>
            </a:r>
          </a:p>
          <a:p>
            <a:pPr lvl="0">
              <a:lnSpc>
                <a:spcPct val="90000"/>
              </a:lnSpc>
            </a:pPr>
            <a:r>
              <a:rPr lang="en-US" sz="2800" b="1" dirty="0" smtClean="0">
                <a:solidFill>
                  <a:schemeClr val="accent1">
                    <a:lumMod val="75000"/>
                  </a:schemeClr>
                </a:solidFill>
              </a:rPr>
              <a:t>The student is referred to the RTI committee at the campus. </a:t>
            </a:r>
          </a:p>
          <a:p>
            <a:pPr lvl="0">
              <a:lnSpc>
                <a:spcPct val="90000"/>
              </a:lnSpc>
            </a:pPr>
            <a:r>
              <a:rPr lang="en-US" sz="2800" b="1" dirty="0" smtClean="0">
                <a:solidFill>
                  <a:schemeClr val="accent1">
                    <a:lumMod val="75000"/>
                  </a:schemeClr>
                </a:solidFill>
              </a:rPr>
              <a:t>RTI = </a:t>
            </a:r>
            <a:r>
              <a:rPr lang="en-US" sz="2800" b="1" dirty="0">
                <a:solidFill>
                  <a:schemeClr val="accent1">
                    <a:lumMod val="75000"/>
                  </a:schemeClr>
                </a:solidFill>
              </a:rPr>
              <a:t>“Response to Intervention” </a:t>
            </a:r>
          </a:p>
          <a:p>
            <a:pPr lvl="0">
              <a:lnSpc>
                <a:spcPct val="90000"/>
              </a:lnSpc>
            </a:pPr>
            <a:r>
              <a:rPr lang="en-US" sz="2800" b="1" dirty="0">
                <a:solidFill>
                  <a:schemeClr val="accent1">
                    <a:lumMod val="75000"/>
                  </a:schemeClr>
                </a:solidFill>
              </a:rPr>
              <a:t>RTI committee helps put interventions in place</a:t>
            </a:r>
            <a:r>
              <a:rPr lang="en-US" sz="2800" b="1" dirty="0" smtClean="0">
                <a:solidFill>
                  <a:schemeClr val="accent1">
                    <a:lumMod val="75000"/>
                  </a:schemeClr>
                </a:solidFill>
              </a:rPr>
              <a:t>.</a:t>
            </a:r>
            <a:endParaRPr lang="en-US" sz="2800" b="1" dirty="0">
              <a:solidFill>
                <a:schemeClr val="accent1">
                  <a:lumMod val="75000"/>
                </a:schemeClr>
              </a:solidFill>
            </a:endParaRPr>
          </a:p>
          <a:p>
            <a:pPr lvl="0">
              <a:lnSpc>
                <a:spcPct val="90000"/>
              </a:lnSpc>
            </a:pPr>
            <a:r>
              <a:rPr lang="en-US" sz="2800" b="1" dirty="0">
                <a:solidFill>
                  <a:schemeClr val="accent1">
                    <a:lumMod val="75000"/>
                  </a:schemeClr>
                </a:solidFill>
              </a:rPr>
              <a:t>RTI does not equal a referral to special education, but means </a:t>
            </a:r>
            <a:r>
              <a:rPr lang="en-US" sz="2800" b="1" dirty="0" smtClean="0">
                <a:solidFill>
                  <a:schemeClr val="accent1">
                    <a:lumMod val="75000"/>
                  </a:schemeClr>
                </a:solidFill>
              </a:rPr>
              <a:t>“I </a:t>
            </a:r>
            <a:r>
              <a:rPr lang="en-US" sz="2800" b="1" dirty="0">
                <a:solidFill>
                  <a:schemeClr val="accent1">
                    <a:lumMod val="75000"/>
                  </a:schemeClr>
                </a:solidFill>
              </a:rPr>
              <a:t>need some help with this child</a:t>
            </a:r>
            <a:r>
              <a:rPr lang="en-US" sz="2800" b="1" dirty="0" smtClean="0">
                <a:solidFill>
                  <a:schemeClr val="accent1">
                    <a:lumMod val="75000"/>
                  </a:schemeClr>
                </a:solidFill>
              </a:rPr>
              <a:t>.”</a:t>
            </a:r>
            <a:endParaRPr lang="en-US" sz="2800" b="1" dirty="0">
              <a:solidFill>
                <a:schemeClr val="accent1">
                  <a:lumMod val="75000"/>
                </a:schemeClr>
              </a:solidFill>
            </a:endParaRPr>
          </a:p>
          <a:p>
            <a:pPr lvl="0">
              <a:lnSpc>
                <a:spcPct val="90000"/>
              </a:lnSpc>
            </a:pPr>
            <a:endParaRPr lang="en-US" sz="2800" b="1" dirty="0">
              <a:solidFill>
                <a:srgbClr val="000000"/>
              </a:solidFill>
            </a:endParaRPr>
          </a:p>
          <a:p>
            <a:pPr lvl="0">
              <a:lnSpc>
                <a:spcPct val="90000"/>
              </a:lnSpc>
              <a:buNone/>
            </a:pPr>
            <a:r>
              <a:rPr lang="en-US" sz="1400" b="1" dirty="0">
                <a:solidFill>
                  <a:schemeClr val="accent1">
                    <a:lumMod val="75000"/>
                  </a:schemeClr>
                </a:solidFill>
              </a:rPr>
              <a:t>~ adapted from NICHCY</a:t>
            </a:r>
          </a:p>
          <a:p>
            <a:endParaRPr lang="en-US" dirty="0"/>
          </a:p>
        </p:txBody>
      </p:sp>
    </p:spTree>
    <p:extLst>
      <p:ext uri="{BB962C8B-B14F-4D97-AF65-F5344CB8AC3E}">
        <p14:creationId xmlns:p14="http://schemas.microsoft.com/office/powerpoint/2010/main" val="94017547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52965" cy="7620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Re-evaluations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066800"/>
            <a:ext cx="8610600" cy="5257800"/>
          </a:xfrm>
        </p:spPr>
        <p:txBody>
          <a:bodyPr/>
          <a:lstStyle/>
          <a:p>
            <a:pPr marL="0" indent="0">
              <a:buNone/>
            </a:pPr>
            <a:r>
              <a:rPr lang="en-US" sz="2400" b="1" dirty="0" smtClean="0">
                <a:solidFill>
                  <a:schemeClr val="accent1">
                    <a:lumMod val="75000"/>
                  </a:schemeClr>
                </a:solidFill>
              </a:rPr>
              <a:t>The </a:t>
            </a:r>
            <a:r>
              <a:rPr lang="en-US" sz="2400" b="1" dirty="0">
                <a:solidFill>
                  <a:schemeClr val="accent1">
                    <a:lumMod val="75000"/>
                  </a:schemeClr>
                </a:solidFill>
              </a:rPr>
              <a:t>school shall ensure that a reevaluation is conducted if</a:t>
            </a:r>
            <a:r>
              <a:rPr lang="en-US" sz="2400" b="1" dirty="0" smtClean="0">
                <a:solidFill>
                  <a:schemeClr val="accent1">
                    <a:lumMod val="75000"/>
                  </a:schemeClr>
                </a:solidFill>
              </a:rPr>
              <a:t>:</a:t>
            </a:r>
          </a:p>
          <a:p>
            <a:pPr>
              <a:buFont typeface="Wingdings" panose="05000000000000000000" pitchFamily="2" charset="2"/>
              <a:buChar char="ü"/>
            </a:pPr>
            <a:r>
              <a:rPr lang="en-US" sz="2400" b="1" dirty="0" smtClean="0">
                <a:solidFill>
                  <a:schemeClr val="accent1">
                    <a:lumMod val="75000"/>
                  </a:schemeClr>
                </a:solidFill>
              </a:rPr>
              <a:t>the </a:t>
            </a:r>
            <a:r>
              <a:rPr lang="en-US" sz="2400" b="1" dirty="0">
                <a:solidFill>
                  <a:schemeClr val="accent1">
                    <a:lumMod val="75000"/>
                  </a:schemeClr>
                </a:solidFill>
              </a:rPr>
              <a:t>school determines that the educational or related services </a:t>
            </a:r>
            <a:r>
              <a:rPr lang="en-US" sz="2400" b="1" dirty="0" smtClean="0">
                <a:solidFill>
                  <a:schemeClr val="accent1">
                    <a:lumMod val="75000"/>
                  </a:schemeClr>
                </a:solidFill>
              </a:rPr>
              <a:t>needs</a:t>
            </a:r>
            <a:r>
              <a:rPr lang="en-US" sz="2400" b="1" dirty="0">
                <a:solidFill>
                  <a:schemeClr val="accent1">
                    <a:lumMod val="75000"/>
                  </a:schemeClr>
                </a:solidFill>
              </a:rPr>
              <a:t>, including improved academic achievement and functional </a:t>
            </a:r>
            <a:r>
              <a:rPr lang="en-US" sz="2400" b="1" dirty="0" smtClean="0">
                <a:solidFill>
                  <a:schemeClr val="accent1">
                    <a:lumMod val="75000"/>
                  </a:schemeClr>
                </a:solidFill>
              </a:rPr>
              <a:t>performance </a:t>
            </a:r>
            <a:r>
              <a:rPr lang="en-US" sz="2400" b="1" dirty="0">
                <a:solidFill>
                  <a:schemeClr val="accent1">
                    <a:lumMod val="75000"/>
                  </a:schemeClr>
                </a:solidFill>
              </a:rPr>
              <a:t>of the child, warrant reevaluation,</a:t>
            </a:r>
          </a:p>
          <a:p>
            <a:pPr>
              <a:buFont typeface="Wingdings" panose="05000000000000000000" pitchFamily="2" charset="2"/>
              <a:buChar char="ü"/>
            </a:pPr>
            <a:r>
              <a:rPr lang="en-US" sz="2400" b="1" dirty="0" smtClean="0">
                <a:solidFill>
                  <a:schemeClr val="accent1">
                    <a:lumMod val="75000"/>
                  </a:schemeClr>
                </a:solidFill>
              </a:rPr>
              <a:t>or </a:t>
            </a:r>
            <a:r>
              <a:rPr lang="en-US" sz="2400" b="1" dirty="0">
                <a:solidFill>
                  <a:schemeClr val="accent1">
                    <a:lumMod val="75000"/>
                  </a:schemeClr>
                </a:solidFill>
              </a:rPr>
              <a:t>if the child’s parents or teacher requests a reevaluation.</a:t>
            </a:r>
          </a:p>
          <a:p>
            <a:pPr marL="0" indent="0">
              <a:buNone/>
            </a:pPr>
            <a:r>
              <a:rPr lang="en-US" sz="2400" b="1" dirty="0">
                <a:solidFill>
                  <a:schemeClr val="accent1">
                    <a:lumMod val="75000"/>
                  </a:schemeClr>
                </a:solidFill>
              </a:rPr>
              <a:t>A reevaluation shall occur:</a:t>
            </a:r>
          </a:p>
          <a:p>
            <a:pPr>
              <a:buFont typeface="Wingdings" panose="05000000000000000000" pitchFamily="2" charset="2"/>
              <a:buChar char="ü"/>
            </a:pPr>
            <a:r>
              <a:rPr lang="en-US" sz="2400" b="1" dirty="0">
                <a:solidFill>
                  <a:schemeClr val="accent1">
                    <a:lumMod val="75000"/>
                  </a:schemeClr>
                </a:solidFill>
              </a:rPr>
              <a:t>not more frequently than once a year, unless the parent and school agree otherwise; and</a:t>
            </a:r>
          </a:p>
          <a:p>
            <a:pPr>
              <a:buFont typeface="Wingdings" panose="05000000000000000000" pitchFamily="2" charset="2"/>
              <a:buChar char="ü"/>
            </a:pPr>
            <a:r>
              <a:rPr lang="en-US" sz="2400" b="1" dirty="0">
                <a:solidFill>
                  <a:schemeClr val="accent1">
                    <a:lumMod val="75000"/>
                  </a:schemeClr>
                </a:solidFill>
              </a:rPr>
              <a:t>at least once every 3 years, unless the parent and the school agree a reevaluation is </a:t>
            </a:r>
            <a:r>
              <a:rPr lang="en-US" sz="2400" b="1" dirty="0" smtClean="0">
                <a:solidFill>
                  <a:schemeClr val="accent1">
                    <a:lumMod val="75000"/>
                  </a:schemeClr>
                </a:solidFill>
              </a:rPr>
              <a:t>unnecessary.</a:t>
            </a:r>
            <a:endParaRPr lang="en-US" sz="2400" b="1" dirty="0">
              <a:solidFill>
                <a:schemeClr val="accent1">
                  <a:lumMod val="75000"/>
                </a:schemeClr>
              </a:solidFill>
            </a:endParaRPr>
          </a:p>
        </p:txBody>
      </p:sp>
    </p:spTree>
    <p:extLst>
      <p:ext uri="{BB962C8B-B14F-4D97-AF65-F5344CB8AC3E}">
        <p14:creationId xmlns:p14="http://schemas.microsoft.com/office/powerpoint/2010/main" val="1935056892"/>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p:cNvSpPr>
            <a:spLocks noGrp="1" noChangeArrowheads="1"/>
          </p:cNvSpPr>
          <p:nvPr>
            <p:ph type="title"/>
          </p:nvPr>
        </p:nvSpPr>
        <p:spPr>
          <a:xfrm>
            <a:off x="0" y="-381000"/>
            <a:ext cx="9372600" cy="914400"/>
          </a:xfrm>
        </p:spPr>
        <p:txBody>
          <a:bodyPr/>
          <a:lstStyle/>
          <a:p>
            <a:pPr eaLnBrk="1" hangingPunct="1"/>
            <a:r>
              <a:rPr lang="en-US" altLang="en-US" sz="3200" dirty="0" smtClean="0">
                <a:solidFill>
                  <a:schemeClr val="bg2"/>
                </a:solidFill>
              </a:rPr>
              <a:t/>
            </a:r>
            <a:br>
              <a:rPr lang="en-US" altLang="en-US" sz="3200" dirty="0" smtClean="0">
                <a:solidFill>
                  <a:schemeClr val="bg2"/>
                </a:solidFill>
              </a:rPr>
            </a:br>
            <a:r>
              <a:rPr lang="en-US" altLang="en-US" sz="2800" dirty="0" smtClean="0">
                <a:solidFill>
                  <a:schemeClr val="accent1">
                    <a:lumMod val="50000"/>
                  </a:schemeClr>
                </a:solidFill>
                <a:effectLst>
                  <a:outerShdw blurRad="38100" dist="38100" dir="2700000" algn="tl">
                    <a:srgbClr val="000000">
                      <a:alpha val="43137"/>
                    </a:srgbClr>
                  </a:outerShdw>
                </a:effectLst>
              </a:rPr>
              <a:t>Parents and Evaluation</a:t>
            </a:r>
          </a:p>
        </p:txBody>
      </p:sp>
      <p:sp>
        <p:nvSpPr>
          <p:cNvPr id="6147" name="Rectangle 6"/>
          <p:cNvSpPr>
            <a:spLocks noGrp="1" noChangeArrowheads="1"/>
          </p:cNvSpPr>
          <p:nvPr>
            <p:ph idx="1"/>
          </p:nvPr>
        </p:nvSpPr>
        <p:spPr>
          <a:xfrm>
            <a:off x="152400" y="990600"/>
            <a:ext cx="7924800" cy="5257800"/>
          </a:xfrm>
        </p:spPr>
        <p:txBody>
          <a:bodyPr/>
          <a:lstStyle/>
          <a:p>
            <a:pPr marL="0" indent="0" eaLnBrk="1" hangingPunct="1">
              <a:lnSpc>
                <a:spcPct val="80000"/>
              </a:lnSpc>
              <a:buNone/>
            </a:pPr>
            <a:r>
              <a:rPr lang="en-US" altLang="en-US" sz="2400" b="1" dirty="0" smtClean="0">
                <a:solidFill>
                  <a:schemeClr val="accent1">
                    <a:lumMod val="75000"/>
                  </a:schemeClr>
                </a:solidFill>
              </a:rPr>
              <a:t>It is very important that parents:</a:t>
            </a:r>
          </a:p>
          <a:p>
            <a:pPr marL="0" indent="0" eaLnBrk="1" hangingPunct="1">
              <a:lnSpc>
                <a:spcPct val="80000"/>
              </a:lnSpc>
              <a:buNone/>
            </a:pPr>
            <a:endParaRPr lang="en-US" altLang="en-US" sz="2400" b="1" dirty="0" smtClean="0">
              <a:solidFill>
                <a:schemeClr val="accent1">
                  <a:lumMod val="75000"/>
                </a:schemeClr>
              </a:solidFill>
            </a:endParaRPr>
          </a:p>
          <a:p>
            <a:pPr marL="457200" indent="-457200" eaLnBrk="1" hangingPunct="1">
              <a:lnSpc>
                <a:spcPct val="80000"/>
              </a:lnSpc>
              <a:buFont typeface="+mj-lt"/>
              <a:buAutoNum type="arabicPeriod"/>
            </a:pPr>
            <a:r>
              <a:rPr lang="en-US" altLang="en-US" sz="2400" b="1" dirty="0" smtClean="0">
                <a:solidFill>
                  <a:schemeClr val="accent1">
                    <a:lumMod val="75000"/>
                  </a:schemeClr>
                </a:solidFill>
              </a:rPr>
              <a:t>Sign a consent to test </a:t>
            </a:r>
          </a:p>
          <a:p>
            <a:pPr marL="457200" indent="-457200" eaLnBrk="1" hangingPunct="1">
              <a:lnSpc>
                <a:spcPct val="80000"/>
              </a:lnSpc>
              <a:buFont typeface="+mj-lt"/>
              <a:buAutoNum type="arabicPeriod"/>
            </a:pPr>
            <a:r>
              <a:rPr lang="en-US" altLang="en-US" sz="2400" b="1" dirty="0" smtClean="0">
                <a:solidFill>
                  <a:schemeClr val="accent1">
                    <a:lumMod val="75000"/>
                  </a:schemeClr>
                </a:solidFill>
              </a:rPr>
              <a:t>Complete any questionnaires or check lists used for evaluation purposes and return as soon as possible to the Evaluation </a:t>
            </a:r>
            <a:r>
              <a:rPr lang="en-US" altLang="en-US" sz="2400" b="1" dirty="0">
                <a:solidFill>
                  <a:schemeClr val="accent1">
                    <a:lumMod val="75000"/>
                  </a:schemeClr>
                </a:solidFill>
              </a:rPr>
              <a:t>S</a:t>
            </a:r>
            <a:r>
              <a:rPr lang="en-US" altLang="en-US" sz="2400" b="1" dirty="0" smtClean="0">
                <a:solidFill>
                  <a:schemeClr val="accent1">
                    <a:lumMod val="75000"/>
                  </a:schemeClr>
                </a:solidFill>
              </a:rPr>
              <a:t>pecialist</a:t>
            </a:r>
          </a:p>
          <a:p>
            <a:pPr marL="457200" indent="-457200" eaLnBrk="1" hangingPunct="1">
              <a:lnSpc>
                <a:spcPct val="80000"/>
              </a:lnSpc>
              <a:buFont typeface="+mj-lt"/>
              <a:buAutoNum type="arabicPeriod"/>
            </a:pPr>
            <a:r>
              <a:rPr lang="en-US" altLang="en-US" sz="2400" b="1" dirty="0" smtClean="0">
                <a:solidFill>
                  <a:schemeClr val="accent1">
                    <a:lumMod val="75000"/>
                  </a:schemeClr>
                </a:solidFill>
              </a:rPr>
              <a:t>Provide the school with as much information as they can about:</a:t>
            </a:r>
          </a:p>
          <a:p>
            <a:pPr eaLnBrk="1" hangingPunct="1">
              <a:lnSpc>
                <a:spcPct val="80000"/>
              </a:lnSpc>
              <a:buFont typeface="Wingdings" panose="05000000000000000000" pitchFamily="2" charset="2"/>
              <a:buChar char="ü"/>
            </a:pPr>
            <a:endParaRPr lang="en-US" altLang="en-US" sz="2400" b="1" dirty="0" smtClean="0">
              <a:solidFill>
                <a:schemeClr val="accent1">
                  <a:lumMod val="75000"/>
                </a:schemeClr>
              </a:solidFill>
            </a:endParaRPr>
          </a:p>
          <a:p>
            <a:pPr lvl="1">
              <a:lnSpc>
                <a:spcPct val="80000"/>
              </a:lnSpc>
              <a:buFont typeface="Wingdings" panose="05000000000000000000" pitchFamily="2" charset="2"/>
              <a:buChar char="ü"/>
            </a:pPr>
            <a:r>
              <a:rPr lang="en-US" altLang="en-US" sz="2400" b="1" dirty="0" smtClean="0">
                <a:solidFill>
                  <a:schemeClr val="accent1">
                    <a:lumMod val="75000"/>
                  </a:schemeClr>
                </a:solidFill>
              </a:rPr>
              <a:t>their child’s history</a:t>
            </a:r>
          </a:p>
          <a:p>
            <a:pPr lvl="1">
              <a:lnSpc>
                <a:spcPct val="80000"/>
              </a:lnSpc>
              <a:buFont typeface="Wingdings" panose="05000000000000000000" pitchFamily="2" charset="2"/>
              <a:buChar char="ü"/>
            </a:pPr>
            <a:r>
              <a:rPr lang="en-US" altLang="en-US" sz="2400" b="1" dirty="0" smtClean="0">
                <a:solidFill>
                  <a:schemeClr val="accent1">
                    <a:lumMod val="75000"/>
                  </a:schemeClr>
                </a:solidFill>
              </a:rPr>
              <a:t>at home behavior</a:t>
            </a:r>
          </a:p>
          <a:p>
            <a:pPr lvl="1">
              <a:lnSpc>
                <a:spcPct val="80000"/>
              </a:lnSpc>
              <a:buFont typeface="Wingdings" panose="05000000000000000000" pitchFamily="2" charset="2"/>
              <a:buChar char="ü"/>
            </a:pPr>
            <a:r>
              <a:rPr lang="en-US" altLang="en-US" sz="2400" b="1" dirty="0" smtClean="0">
                <a:solidFill>
                  <a:schemeClr val="accent1">
                    <a:lumMod val="75000"/>
                  </a:schemeClr>
                </a:solidFill>
              </a:rPr>
              <a:t>successful supports they give their child </a:t>
            </a:r>
          </a:p>
          <a:p>
            <a:pPr lvl="1">
              <a:lnSpc>
                <a:spcPct val="80000"/>
              </a:lnSpc>
              <a:buFont typeface="Wingdings" panose="05000000000000000000" pitchFamily="2" charset="2"/>
              <a:buChar char="ü"/>
            </a:pPr>
            <a:r>
              <a:rPr lang="en-US" altLang="en-US" sz="2400" b="1" dirty="0">
                <a:solidFill>
                  <a:schemeClr val="accent1">
                    <a:lumMod val="75000"/>
                  </a:schemeClr>
                </a:solidFill>
              </a:rPr>
              <a:t>m</a:t>
            </a:r>
            <a:r>
              <a:rPr lang="en-US" altLang="en-US" sz="2400" b="1" dirty="0" smtClean="0">
                <a:solidFill>
                  <a:schemeClr val="accent1">
                    <a:lumMod val="75000"/>
                  </a:schemeClr>
                </a:solidFill>
              </a:rPr>
              <a:t>edical information if asked</a:t>
            </a:r>
          </a:p>
          <a:p>
            <a:pPr marL="457200" lvl="1" indent="0">
              <a:lnSpc>
                <a:spcPct val="80000"/>
              </a:lnSpc>
              <a:buNone/>
            </a:pPr>
            <a:endParaRPr lang="en-US" altLang="en-US" sz="2400" b="1" dirty="0" smtClean="0">
              <a:solidFill>
                <a:schemeClr val="accent1">
                  <a:lumMod val="75000"/>
                </a:schemeClr>
              </a:solidFill>
              <a:effectLst>
                <a:outerShdw blurRad="38100" dist="38100" dir="2700000" algn="tl">
                  <a:srgbClr val="000000">
                    <a:alpha val="43137"/>
                  </a:srgbClr>
                </a:outerShdw>
              </a:effectLst>
            </a:endParaRPr>
          </a:p>
          <a:p>
            <a:pPr marL="0" indent="0">
              <a:lnSpc>
                <a:spcPct val="80000"/>
              </a:lnSpc>
              <a:buNone/>
            </a:pPr>
            <a:endParaRPr lang="en-US" altLang="en-US" sz="2200" b="1" dirty="0" smtClean="0">
              <a:solidFill>
                <a:schemeClr val="hlink"/>
              </a:solidFill>
            </a:endParaRPr>
          </a:p>
        </p:txBody>
      </p:sp>
    </p:spTree>
    <p:extLst>
      <p:ext uri="{BB962C8B-B14F-4D97-AF65-F5344CB8AC3E}">
        <p14:creationId xmlns:p14="http://schemas.microsoft.com/office/powerpoint/2010/main" val="368414320"/>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p:cNvSpPr>
            <a:spLocks noGrp="1" noChangeArrowheads="1"/>
          </p:cNvSpPr>
          <p:nvPr>
            <p:ph type="title"/>
          </p:nvPr>
        </p:nvSpPr>
        <p:spPr>
          <a:xfrm>
            <a:off x="300251" y="152400"/>
            <a:ext cx="9072349" cy="7620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After Testing …</a:t>
            </a:r>
            <a:r>
              <a:rPr lang="en-US" altLang="en-US" dirty="0" smtClean="0">
                <a:solidFill>
                  <a:schemeClr val="accent1">
                    <a:lumMod val="50000"/>
                  </a:schemeClr>
                </a:solidFill>
              </a:rPr>
              <a:t/>
            </a:r>
            <a:br>
              <a:rPr lang="en-US" altLang="en-US" dirty="0" smtClean="0">
                <a:solidFill>
                  <a:schemeClr val="accent1">
                    <a:lumMod val="50000"/>
                  </a:schemeClr>
                </a:solidFill>
              </a:rPr>
            </a:br>
            <a:endParaRPr lang="en-US" altLang="en-US" dirty="0" smtClean="0">
              <a:solidFill>
                <a:schemeClr val="accent1">
                  <a:lumMod val="50000"/>
                </a:schemeClr>
              </a:solidFill>
            </a:endParaRPr>
          </a:p>
        </p:txBody>
      </p:sp>
      <p:sp>
        <p:nvSpPr>
          <p:cNvPr id="6147" name="Rectangle 6"/>
          <p:cNvSpPr>
            <a:spLocks noGrp="1" noChangeArrowheads="1"/>
          </p:cNvSpPr>
          <p:nvPr>
            <p:ph idx="1"/>
          </p:nvPr>
        </p:nvSpPr>
        <p:spPr>
          <a:xfrm>
            <a:off x="300251" y="1066801"/>
            <a:ext cx="7772400" cy="5574542"/>
          </a:xfrm>
        </p:spPr>
        <p:txBody>
          <a:bodyPr/>
          <a:lstStyle/>
          <a:p>
            <a:pPr marL="0" indent="0" eaLnBrk="1" hangingPunct="1">
              <a:lnSpc>
                <a:spcPct val="80000"/>
              </a:lnSpc>
              <a:buNone/>
            </a:pPr>
            <a:endParaRPr lang="en-US" altLang="en-US" sz="2400" b="1" dirty="0" smtClean="0">
              <a:solidFill>
                <a:schemeClr val="accent1">
                  <a:lumMod val="75000"/>
                </a:schemeClr>
              </a:solidFill>
              <a:effectLst>
                <a:outerShdw blurRad="38100" dist="38100" dir="2700000" algn="tl">
                  <a:srgbClr val="000000">
                    <a:alpha val="43137"/>
                  </a:srgbClr>
                </a:outerShdw>
              </a:effectLst>
            </a:endParaRP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It is very important that you, as a parent, attend this meeting.</a:t>
            </a:r>
          </a:p>
          <a:p>
            <a:pPr eaLnBrk="1" hangingPunct="1">
              <a:lnSpc>
                <a:spcPct val="80000"/>
              </a:lnSpc>
              <a:buFont typeface="Wingdings" panose="05000000000000000000" pitchFamily="2" charset="2"/>
              <a:buChar char="§"/>
            </a:pPr>
            <a:endParaRPr lang="en-US" altLang="en-US" sz="2400" b="1" dirty="0" smtClean="0">
              <a:solidFill>
                <a:schemeClr val="accent1">
                  <a:lumMod val="75000"/>
                </a:schemeClr>
              </a:solidFill>
            </a:endParaRP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The goal of this meeting is for you and the school staff to work together to determine if your child meets eligibility for special education services. A plan of support will be developed for your child. That plan is called an Individual Education Plan (IEP).</a:t>
            </a:r>
          </a:p>
          <a:p>
            <a:pPr eaLnBrk="1" hangingPunct="1">
              <a:lnSpc>
                <a:spcPct val="80000"/>
              </a:lnSpc>
              <a:buFont typeface="Wingdings" panose="05000000000000000000" pitchFamily="2" charset="2"/>
              <a:buChar char="§"/>
            </a:pPr>
            <a:endParaRPr lang="en-US" altLang="en-US" sz="2400" b="1" dirty="0" smtClean="0">
              <a:solidFill>
                <a:schemeClr val="accent1">
                  <a:lumMod val="75000"/>
                </a:schemeClr>
              </a:solidFill>
            </a:endParaRP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A draft of the IEP should be available for you to review prior to the meeting.  </a:t>
            </a: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6096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Who Attends ARD Meetings?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610600" cy="5715000"/>
          </a:xfrm>
        </p:spPr>
        <p:txBody>
          <a:bodyPr/>
          <a:lstStyle/>
          <a:p>
            <a:pPr>
              <a:buFont typeface="Wingdings" pitchFamily="2" charset="2"/>
              <a:buChar char="Ø"/>
            </a:pPr>
            <a:r>
              <a:rPr lang="en-US" sz="2400" b="1" dirty="0">
                <a:solidFill>
                  <a:schemeClr val="accent1">
                    <a:lumMod val="75000"/>
                  </a:schemeClr>
                </a:solidFill>
              </a:rPr>
              <a:t>Parents</a:t>
            </a:r>
          </a:p>
          <a:p>
            <a:pPr>
              <a:buFont typeface="Wingdings" pitchFamily="2" charset="2"/>
              <a:buChar char="Ø"/>
            </a:pPr>
            <a:r>
              <a:rPr lang="en-US" sz="2400" b="1" dirty="0">
                <a:solidFill>
                  <a:schemeClr val="accent1">
                    <a:lumMod val="75000"/>
                  </a:schemeClr>
                </a:solidFill>
              </a:rPr>
              <a:t>General Education Teacher</a:t>
            </a:r>
          </a:p>
          <a:p>
            <a:pPr>
              <a:buFont typeface="Wingdings" pitchFamily="2" charset="2"/>
              <a:buChar char="Ø"/>
            </a:pPr>
            <a:r>
              <a:rPr lang="en-US" sz="2400" b="1" dirty="0">
                <a:solidFill>
                  <a:schemeClr val="accent1">
                    <a:lumMod val="75000"/>
                  </a:schemeClr>
                </a:solidFill>
              </a:rPr>
              <a:t>Special Education Teacher or Provider</a:t>
            </a:r>
          </a:p>
          <a:p>
            <a:pPr>
              <a:buFont typeface="Wingdings" pitchFamily="2" charset="2"/>
              <a:buChar char="Ø"/>
            </a:pPr>
            <a:r>
              <a:rPr lang="en-US" sz="2400" b="1" dirty="0">
                <a:solidFill>
                  <a:schemeClr val="accent1">
                    <a:lumMod val="75000"/>
                  </a:schemeClr>
                </a:solidFill>
              </a:rPr>
              <a:t>Representative of a</a:t>
            </a:r>
            <a:r>
              <a:rPr lang="en-US" sz="2400" b="1" dirty="0" smtClean="0">
                <a:solidFill>
                  <a:schemeClr val="accent1">
                    <a:lumMod val="75000"/>
                  </a:schemeClr>
                </a:solidFill>
              </a:rPr>
              <a:t> </a:t>
            </a:r>
            <a:r>
              <a:rPr lang="en-US" sz="2400" b="1" dirty="0">
                <a:solidFill>
                  <a:schemeClr val="accent1">
                    <a:lumMod val="75000"/>
                  </a:schemeClr>
                </a:solidFill>
              </a:rPr>
              <a:t>public agency</a:t>
            </a:r>
          </a:p>
          <a:p>
            <a:pPr>
              <a:buFont typeface="Wingdings" pitchFamily="2" charset="2"/>
              <a:buChar char="Ø"/>
            </a:pPr>
            <a:r>
              <a:rPr lang="en-US" sz="2400" b="1" dirty="0">
                <a:solidFill>
                  <a:schemeClr val="accent1">
                    <a:lumMod val="75000"/>
                  </a:schemeClr>
                </a:solidFill>
              </a:rPr>
              <a:t>LPAC Representative </a:t>
            </a:r>
            <a:r>
              <a:rPr lang="en-US" sz="2400" b="1" dirty="0" smtClean="0">
                <a:solidFill>
                  <a:schemeClr val="accent1">
                    <a:lumMod val="75000"/>
                  </a:schemeClr>
                </a:solidFill>
              </a:rPr>
              <a:t>if the </a:t>
            </a:r>
            <a:r>
              <a:rPr lang="en-US" sz="2400" b="1" dirty="0">
                <a:solidFill>
                  <a:schemeClr val="accent1">
                    <a:lumMod val="75000"/>
                  </a:schemeClr>
                </a:solidFill>
              </a:rPr>
              <a:t>student is </a:t>
            </a:r>
            <a:r>
              <a:rPr lang="en-US" sz="2400" b="1" dirty="0" smtClean="0">
                <a:solidFill>
                  <a:schemeClr val="accent1">
                    <a:lumMod val="75000"/>
                  </a:schemeClr>
                </a:solidFill>
              </a:rPr>
              <a:t>an ELL (English Language Learner)</a:t>
            </a:r>
          </a:p>
          <a:p>
            <a:pPr>
              <a:buFont typeface="Wingdings" pitchFamily="2" charset="2"/>
              <a:buChar char="Ø"/>
            </a:pPr>
            <a:r>
              <a:rPr lang="en-US" sz="2400" b="1" dirty="0" smtClean="0">
                <a:solidFill>
                  <a:schemeClr val="accent1">
                    <a:lumMod val="75000"/>
                  </a:schemeClr>
                </a:solidFill>
              </a:rPr>
              <a:t>Administrator</a:t>
            </a:r>
            <a:endParaRPr lang="en-US" sz="2400" b="1" dirty="0">
              <a:solidFill>
                <a:schemeClr val="accent1">
                  <a:lumMod val="75000"/>
                </a:schemeClr>
              </a:solidFill>
            </a:endParaRPr>
          </a:p>
          <a:p>
            <a:pPr>
              <a:buFont typeface="Wingdings" pitchFamily="2" charset="2"/>
              <a:buChar char="Ø"/>
            </a:pPr>
            <a:r>
              <a:rPr lang="en-US" sz="2400" b="1" dirty="0">
                <a:solidFill>
                  <a:schemeClr val="accent1">
                    <a:lumMod val="75000"/>
                  </a:schemeClr>
                </a:solidFill>
              </a:rPr>
              <a:t>Evaluation Specialist</a:t>
            </a:r>
          </a:p>
          <a:p>
            <a:pPr>
              <a:buFont typeface="Wingdings" pitchFamily="2" charset="2"/>
              <a:buChar char="Ø"/>
            </a:pPr>
            <a:r>
              <a:rPr lang="en-US" sz="2400" b="1" dirty="0">
                <a:solidFill>
                  <a:schemeClr val="accent1">
                    <a:lumMod val="75000"/>
                  </a:schemeClr>
                </a:solidFill>
              </a:rPr>
              <a:t>At secondary level, CTE representative if student is in CTE </a:t>
            </a:r>
            <a:r>
              <a:rPr lang="en-US" sz="2400" b="1" dirty="0" smtClean="0">
                <a:solidFill>
                  <a:schemeClr val="accent1">
                    <a:lumMod val="75000"/>
                  </a:schemeClr>
                </a:solidFill>
              </a:rPr>
              <a:t>(Career and Technical Education) classes</a:t>
            </a:r>
            <a:endParaRPr lang="en-US" sz="2400" b="1" dirty="0">
              <a:solidFill>
                <a:schemeClr val="accent1">
                  <a:lumMod val="75000"/>
                </a:schemeClr>
              </a:solidFill>
            </a:endParaRPr>
          </a:p>
          <a:p>
            <a:pPr>
              <a:buFont typeface="Wingdings" pitchFamily="2" charset="2"/>
              <a:buChar char="Ø"/>
            </a:pPr>
            <a:r>
              <a:rPr lang="en-US" sz="2400" b="1" dirty="0">
                <a:solidFill>
                  <a:schemeClr val="accent1">
                    <a:lumMod val="75000"/>
                  </a:schemeClr>
                </a:solidFill>
              </a:rPr>
              <a:t>At the age of 13, a Transition Specialist should attend</a:t>
            </a:r>
          </a:p>
          <a:p>
            <a:pPr>
              <a:buFont typeface="Wingdings" pitchFamily="2" charset="2"/>
              <a:buChar char="Ø"/>
            </a:pPr>
            <a:r>
              <a:rPr lang="en-US" sz="2400" b="1" dirty="0">
                <a:solidFill>
                  <a:schemeClr val="accent1">
                    <a:lumMod val="75000"/>
                  </a:schemeClr>
                </a:solidFill>
              </a:rPr>
              <a:t>Student (if appropriate)</a:t>
            </a:r>
            <a:endParaRPr lang="en-US" sz="2400" dirty="0">
              <a:solidFill>
                <a:schemeClr val="accent1">
                  <a:lumMod val="75000"/>
                </a:schemeClr>
              </a:solidFill>
            </a:endParaRPr>
          </a:p>
        </p:txBody>
      </p:sp>
    </p:spTree>
    <p:extLst>
      <p:ext uri="{BB962C8B-B14F-4D97-AF65-F5344CB8AC3E}">
        <p14:creationId xmlns:p14="http://schemas.microsoft.com/office/powerpoint/2010/main" val="3529157764"/>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76200" y="0"/>
            <a:ext cx="9067800" cy="6096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Others Who May Attend ARD Meetings</a:t>
            </a:r>
          </a:p>
        </p:txBody>
      </p:sp>
      <p:sp>
        <p:nvSpPr>
          <p:cNvPr id="9219" name="Rectangle 3"/>
          <p:cNvSpPr>
            <a:spLocks noGrp="1" noChangeArrowheads="1"/>
          </p:cNvSpPr>
          <p:nvPr>
            <p:ph idx="1"/>
          </p:nvPr>
        </p:nvSpPr>
        <p:spPr>
          <a:xfrm>
            <a:off x="609600" y="1066800"/>
            <a:ext cx="7772400" cy="5486400"/>
          </a:xfrm>
        </p:spPr>
        <p:txBody>
          <a:bodyPr/>
          <a:lstStyle/>
          <a:p>
            <a:pPr eaLnBrk="1" hangingPunct="1">
              <a:buFont typeface="Wingdings" panose="05000000000000000000" pitchFamily="2" charset="2"/>
              <a:buChar char="Ø"/>
            </a:pPr>
            <a:r>
              <a:rPr lang="en-US" altLang="en-US" sz="2400" b="1" dirty="0" smtClean="0">
                <a:solidFill>
                  <a:schemeClr val="accent1">
                    <a:lumMod val="75000"/>
                  </a:schemeClr>
                </a:solidFill>
              </a:rPr>
              <a:t>Other people who may attend the meeting include members of the team who evaluated your child, other service providers (such as Occupational/ Speech therapists), or a family member/friend you would like to bring. </a:t>
            </a:r>
          </a:p>
          <a:p>
            <a:pPr eaLnBrk="1" hangingPunct="1">
              <a:buFont typeface="Wingdings" panose="05000000000000000000" pitchFamily="2" charset="2"/>
              <a:buChar char="Ø"/>
            </a:pPr>
            <a:endParaRPr lang="en-US" altLang="en-US" sz="2400" b="1" dirty="0" smtClean="0">
              <a:solidFill>
                <a:schemeClr val="accent1">
                  <a:lumMod val="75000"/>
                </a:schemeClr>
              </a:solidFill>
            </a:endParaRPr>
          </a:p>
          <a:p>
            <a:pPr eaLnBrk="1" hangingPunct="1">
              <a:buFont typeface="Wingdings" panose="05000000000000000000" pitchFamily="2" charset="2"/>
              <a:buChar char="Ø"/>
            </a:pPr>
            <a:r>
              <a:rPr lang="en-US" altLang="en-US" sz="2400" b="1" dirty="0" smtClean="0">
                <a:solidFill>
                  <a:schemeClr val="accent1">
                    <a:lumMod val="75000"/>
                  </a:schemeClr>
                </a:solidFill>
              </a:rPr>
              <a:t>A translator will be provided for you if you need one. Be sure to inform the school or Evaluation Specialist as soon as possible after you receive the notice for the meeting.</a:t>
            </a:r>
          </a:p>
          <a:p>
            <a:pPr eaLnBrk="1" hangingPunct="1">
              <a:buFont typeface="Wingdings" panose="05000000000000000000" pitchFamily="2" charset="2"/>
              <a:buChar char="Ø"/>
            </a:pPr>
            <a:endParaRPr lang="en-US" altLang="en-US" sz="2400" b="1" dirty="0" smtClean="0">
              <a:solidFill>
                <a:schemeClr val="accent1">
                  <a:lumMod val="75000"/>
                </a:schemeClr>
              </a:solidFill>
            </a:endParaRPr>
          </a:p>
          <a:p>
            <a:pPr eaLnBrk="1" hangingPunct="1">
              <a:buFont typeface="Wingdings" panose="05000000000000000000" pitchFamily="2" charset="2"/>
              <a:buChar char="Ø"/>
            </a:pPr>
            <a:r>
              <a:rPr lang="en-US" altLang="en-US" sz="2400" b="1" dirty="0" smtClean="0">
                <a:solidFill>
                  <a:schemeClr val="accent1">
                    <a:lumMod val="75000"/>
                  </a:schemeClr>
                </a:solidFill>
              </a:rPr>
              <a:t>Remember: parents are important members of this team and your participation in the meeting is critical to its success. </a:t>
            </a:r>
          </a:p>
          <a:p>
            <a:pPr eaLnBrk="1" hangingPunct="1"/>
            <a:endParaRPr lang="en-US" altLang="en-US" sz="2400" b="1" dirty="0" smtClean="0">
              <a:solidFill>
                <a:schemeClr val="hlink"/>
              </a:solidFill>
            </a:endParaRPr>
          </a:p>
          <a:p>
            <a:pPr eaLnBrk="1" hangingPunct="1">
              <a:buFont typeface="Wingdings" panose="05000000000000000000" pitchFamily="2" charset="2"/>
              <a:buNone/>
            </a:pPr>
            <a:endParaRPr lang="en-US" altLang="en-US" sz="2400" b="1" dirty="0" smtClean="0">
              <a:solidFill>
                <a:schemeClr val="hlink"/>
              </a:solidFill>
            </a:endParaRP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152400"/>
            <a:ext cx="8534400" cy="5334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 Ineligible for Special Education</a:t>
            </a:r>
            <a:endParaRPr lang="en-US" sz="3200" dirty="0" smtClean="0">
              <a:solidFill>
                <a:schemeClr val="accent1">
                  <a:lumMod val="50000"/>
                </a:schemeClr>
              </a:solidFill>
              <a:effectLst>
                <a:outerShdw blurRad="38100" dist="38100" dir="2700000" algn="tl">
                  <a:srgbClr val="000000">
                    <a:alpha val="43137"/>
                  </a:srgbClr>
                </a:outerShdw>
              </a:effectLst>
            </a:endParaRPr>
          </a:p>
        </p:txBody>
      </p:sp>
      <p:sp>
        <p:nvSpPr>
          <p:cNvPr id="21507" name="Content Placeholder 2"/>
          <p:cNvSpPr>
            <a:spLocks noGrp="1"/>
          </p:cNvSpPr>
          <p:nvPr>
            <p:ph idx="1"/>
          </p:nvPr>
        </p:nvSpPr>
        <p:spPr>
          <a:xfrm>
            <a:off x="152400" y="685800"/>
            <a:ext cx="8991600" cy="5791200"/>
          </a:xfrm>
        </p:spPr>
        <p:txBody>
          <a:bodyPr/>
          <a:lstStyle/>
          <a:p>
            <a:endParaRPr lang="en-US" dirty="0" smtClean="0"/>
          </a:p>
          <a:p>
            <a:pPr>
              <a:buFont typeface="Wingdings" panose="05000000000000000000" pitchFamily="2" charset="2"/>
              <a:buChar char="§"/>
            </a:pPr>
            <a:r>
              <a:rPr lang="en-US" sz="2800" b="1" dirty="0" smtClean="0">
                <a:solidFill>
                  <a:schemeClr val="accent1">
                    <a:lumMod val="75000"/>
                  </a:schemeClr>
                </a:solidFill>
              </a:rPr>
              <a:t>ARD/IEP meeting is held</a:t>
            </a:r>
          </a:p>
          <a:p>
            <a:pPr>
              <a:buFont typeface="Wingdings" panose="05000000000000000000" pitchFamily="2" charset="2"/>
              <a:buChar char="§"/>
            </a:pPr>
            <a:r>
              <a:rPr lang="en-US" sz="2800" b="1" dirty="0" smtClean="0">
                <a:solidFill>
                  <a:schemeClr val="accent1">
                    <a:lumMod val="75000"/>
                  </a:schemeClr>
                </a:solidFill>
              </a:rPr>
              <a:t>Parent given copy of FIE</a:t>
            </a:r>
          </a:p>
          <a:p>
            <a:pPr>
              <a:buFont typeface="Wingdings" panose="05000000000000000000" pitchFamily="2" charset="2"/>
              <a:buChar char="§"/>
            </a:pPr>
            <a:r>
              <a:rPr lang="en-US" sz="2800" b="1" dirty="0" smtClean="0">
                <a:solidFill>
                  <a:schemeClr val="accent1">
                    <a:lumMod val="75000"/>
                  </a:schemeClr>
                </a:solidFill>
              </a:rPr>
              <a:t>FIE reviewed and discussed</a:t>
            </a:r>
          </a:p>
          <a:p>
            <a:pPr>
              <a:buFont typeface="Wingdings" panose="05000000000000000000" pitchFamily="2" charset="2"/>
              <a:buChar char="§"/>
            </a:pPr>
            <a:r>
              <a:rPr lang="en-US" sz="2800" b="1" dirty="0" smtClean="0">
                <a:solidFill>
                  <a:schemeClr val="accent1">
                    <a:lumMod val="75000"/>
                  </a:schemeClr>
                </a:solidFill>
              </a:rPr>
              <a:t>Eligibility determined</a:t>
            </a:r>
          </a:p>
          <a:p>
            <a:pPr>
              <a:buFont typeface="Wingdings" panose="05000000000000000000" pitchFamily="2" charset="2"/>
              <a:buChar char="§"/>
            </a:pPr>
            <a:r>
              <a:rPr lang="en-US" sz="2800" b="1" dirty="0" smtClean="0">
                <a:solidFill>
                  <a:schemeClr val="accent1">
                    <a:lumMod val="75000"/>
                  </a:schemeClr>
                </a:solidFill>
              </a:rPr>
              <a:t>Suggestions for interventions shared</a:t>
            </a:r>
          </a:p>
          <a:p>
            <a:pPr>
              <a:buFont typeface="Wingdings" panose="05000000000000000000" pitchFamily="2" charset="2"/>
              <a:buChar char="§"/>
            </a:pPr>
            <a:r>
              <a:rPr lang="en-US" sz="2800" b="1" dirty="0" smtClean="0">
                <a:solidFill>
                  <a:schemeClr val="accent1">
                    <a:lumMod val="75000"/>
                  </a:schemeClr>
                </a:solidFill>
              </a:rPr>
              <a:t>Section 504 may be recommended</a:t>
            </a:r>
          </a:p>
          <a:p>
            <a:endParaRPr lang="en-US" sz="2800" b="1" dirty="0" smtClean="0"/>
          </a:p>
          <a:p>
            <a:endParaRPr lang="en-US" sz="2800" b="1" dirty="0" smtClean="0"/>
          </a:p>
          <a:p>
            <a:pPr>
              <a:buNone/>
            </a:pPr>
            <a:endParaRPr lang="en-US" sz="1100" b="1" dirty="0" smtClean="0"/>
          </a:p>
          <a:p>
            <a:pPr>
              <a:buNone/>
            </a:pPr>
            <a:endParaRPr lang="en-US" sz="1100" b="1" dirty="0" smtClean="0"/>
          </a:p>
          <a:p>
            <a:pPr>
              <a:buNone/>
            </a:pPr>
            <a:endParaRPr lang="en-US" sz="1100" b="1" dirty="0" smtClean="0"/>
          </a:p>
          <a:p>
            <a:pPr>
              <a:buNone/>
            </a:pPr>
            <a:endParaRPr lang="en-US" sz="1100" b="1" dirty="0" smtClean="0"/>
          </a:p>
          <a:p>
            <a:pPr>
              <a:buNone/>
            </a:pPr>
            <a:endParaRPr lang="en-US" sz="1100" b="1" dirty="0" smtClean="0"/>
          </a:p>
          <a:p>
            <a:pPr>
              <a:buNone/>
            </a:pPr>
            <a:endParaRPr lang="en-US" sz="1100" b="1" dirty="0" smtClean="0"/>
          </a:p>
          <a:p>
            <a:pPr>
              <a:buNone/>
            </a:pPr>
            <a:endParaRPr lang="en-US" sz="1100" b="1" dirty="0" smtClean="0"/>
          </a:p>
          <a:p>
            <a:pPr>
              <a:buNone/>
            </a:pPr>
            <a:r>
              <a:rPr lang="en-US" sz="1100" b="1" dirty="0" smtClean="0"/>
              <a:t>~ adapted from NICHCY</a:t>
            </a:r>
          </a:p>
        </p:txBody>
      </p:sp>
    </p:spTree>
    <p:extLst>
      <p:ext uri="{BB962C8B-B14F-4D97-AF65-F5344CB8AC3E}">
        <p14:creationId xmlns:p14="http://schemas.microsoft.com/office/powerpoint/2010/main" val="1767671301"/>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8382000" cy="786393"/>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504 </a:t>
            </a:r>
            <a:r>
              <a:rPr lang="en-US" sz="2800" dirty="0">
                <a:solidFill>
                  <a:schemeClr val="accent1">
                    <a:lumMod val="50000"/>
                  </a:schemeClr>
                </a:solidFill>
                <a:effectLst>
                  <a:outerShdw blurRad="38100" dist="38100" dir="2700000" algn="tl">
                    <a:srgbClr val="000000">
                      <a:alpha val="43137"/>
                    </a:srgbClr>
                  </a:outerShdw>
                </a:effectLst>
              </a:rPr>
              <a:t>v</a:t>
            </a:r>
            <a:r>
              <a:rPr lang="en-US" sz="2800" dirty="0" smtClean="0">
                <a:solidFill>
                  <a:schemeClr val="accent1">
                    <a:lumMod val="50000"/>
                  </a:schemeClr>
                </a:solidFill>
                <a:effectLst>
                  <a:outerShdw blurRad="38100" dist="38100" dir="2700000" algn="tl">
                    <a:srgbClr val="000000">
                      <a:alpha val="43137"/>
                    </a:srgbClr>
                  </a:outerShdw>
                </a:effectLst>
              </a:rPr>
              <a:t>s. Special Education </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a:xfrm>
            <a:off x="383512" y="756017"/>
            <a:ext cx="4040188" cy="639763"/>
          </a:xfrm>
        </p:spPr>
        <p:txBody>
          <a:bodyPr/>
          <a:lstStyle/>
          <a:p>
            <a:r>
              <a:rPr lang="en-US" dirty="0" smtClean="0">
                <a:solidFill>
                  <a:schemeClr val="accent1">
                    <a:lumMod val="75000"/>
                  </a:schemeClr>
                </a:solidFill>
                <a:effectLst>
                  <a:outerShdw blurRad="38100" dist="38100" dir="2700000" algn="tl">
                    <a:srgbClr val="000000">
                      <a:alpha val="43137"/>
                    </a:srgbClr>
                  </a:outerShdw>
                </a:effectLst>
              </a:rPr>
              <a:t>Section 504</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a:xfrm>
            <a:off x="377825" y="1441604"/>
            <a:ext cx="4040188" cy="4425796"/>
          </a:xfrm>
        </p:spPr>
        <p:txBody>
          <a:bodyPr/>
          <a:lstStyle/>
          <a:p>
            <a:pPr>
              <a:buFont typeface="Wingdings" panose="05000000000000000000" pitchFamily="2" charset="2"/>
              <a:buChar char="§"/>
            </a:pPr>
            <a:r>
              <a:rPr lang="en-US" b="1" dirty="0" smtClean="0">
                <a:solidFill>
                  <a:schemeClr val="accent1">
                    <a:lumMod val="75000"/>
                  </a:schemeClr>
                </a:solidFill>
              </a:rPr>
              <a:t>Federal law to remove barriers for people with disabilities.</a:t>
            </a:r>
          </a:p>
          <a:p>
            <a:pPr>
              <a:buFont typeface="Wingdings" panose="05000000000000000000" pitchFamily="2" charset="2"/>
              <a:buChar char="§"/>
            </a:pPr>
            <a:r>
              <a:rPr lang="en-US" b="1" dirty="0" smtClean="0">
                <a:solidFill>
                  <a:schemeClr val="accent1">
                    <a:lumMod val="75000"/>
                  </a:schemeClr>
                </a:solidFill>
              </a:rPr>
              <a:t>Accommodations to setting, services, and curriculum</a:t>
            </a:r>
          </a:p>
          <a:p>
            <a:pPr>
              <a:buFont typeface="Wingdings" panose="05000000000000000000" pitchFamily="2" charset="2"/>
              <a:buChar char="§"/>
            </a:pPr>
            <a:r>
              <a:rPr lang="en-US" b="1" dirty="0" smtClean="0">
                <a:solidFill>
                  <a:schemeClr val="accent1">
                    <a:lumMod val="75000"/>
                  </a:schemeClr>
                </a:solidFill>
              </a:rPr>
              <a:t>Life long	</a:t>
            </a:r>
          </a:p>
          <a:p>
            <a:pPr>
              <a:buFont typeface="Wingdings" panose="05000000000000000000" pitchFamily="2" charset="2"/>
              <a:buChar char="§"/>
            </a:pPr>
            <a:r>
              <a:rPr lang="en-US" b="1" dirty="0" smtClean="0">
                <a:solidFill>
                  <a:schemeClr val="accent1">
                    <a:lumMod val="75000"/>
                  </a:schemeClr>
                </a:solidFill>
              </a:rPr>
              <a:t>An annual plan is developed</a:t>
            </a:r>
          </a:p>
          <a:p>
            <a:pPr>
              <a:buFont typeface="Wingdings" panose="05000000000000000000" pitchFamily="2" charset="2"/>
              <a:buChar char="§"/>
            </a:pPr>
            <a:r>
              <a:rPr lang="en-US" b="1" dirty="0" smtClean="0">
                <a:solidFill>
                  <a:schemeClr val="accent1">
                    <a:lumMod val="75000"/>
                  </a:schemeClr>
                </a:solidFill>
              </a:rPr>
              <a:t>Much larger range of disabilities</a:t>
            </a:r>
            <a:endParaRPr lang="en-US" b="1" dirty="0">
              <a:solidFill>
                <a:schemeClr val="accent1">
                  <a:lumMod val="75000"/>
                </a:schemeClr>
              </a:solidFill>
            </a:endParaRPr>
          </a:p>
        </p:txBody>
      </p:sp>
      <p:sp>
        <p:nvSpPr>
          <p:cNvPr id="7" name="Text Placeholder 6"/>
          <p:cNvSpPr>
            <a:spLocks noGrp="1"/>
          </p:cNvSpPr>
          <p:nvPr>
            <p:ph type="body" sz="quarter" idx="3"/>
          </p:nvPr>
        </p:nvSpPr>
        <p:spPr>
          <a:xfrm>
            <a:off x="4724400" y="746918"/>
            <a:ext cx="4041775" cy="639763"/>
          </a:xfrm>
        </p:spPr>
        <p:txBody>
          <a:bodyPr/>
          <a:lstStyle/>
          <a:p>
            <a:r>
              <a:rPr lang="en-US" dirty="0" smtClean="0">
                <a:solidFill>
                  <a:schemeClr val="accent1">
                    <a:lumMod val="75000"/>
                  </a:schemeClr>
                </a:solidFill>
                <a:effectLst>
                  <a:outerShdw blurRad="38100" dist="38100" dir="2700000" algn="tl">
                    <a:srgbClr val="000000">
                      <a:alpha val="43137"/>
                    </a:srgbClr>
                  </a:outerShdw>
                </a:effectLst>
              </a:rPr>
              <a:t>IDEA</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8" name="Content Placeholder 7"/>
          <p:cNvSpPr>
            <a:spLocks noGrp="1"/>
          </p:cNvSpPr>
          <p:nvPr>
            <p:ph sz="quarter" idx="4"/>
          </p:nvPr>
        </p:nvSpPr>
        <p:spPr>
          <a:xfrm>
            <a:off x="4561764" y="1386680"/>
            <a:ext cx="4041775" cy="4252119"/>
          </a:xfrm>
        </p:spPr>
        <p:txBody>
          <a:bodyPr/>
          <a:lstStyle/>
          <a:p>
            <a:pPr>
              <a:buFont typeface="Wingdings" panose="05000000000000000000" pitchFamily="2" charset="2"/>
              <a:buChar char="§"/>
            </a:pPr>
            <a:r>
              <a:rPr lang="en-US" b="1" dirty="0" smtClean="0">
                <a:solidFill>
                  <a:schemeClr val="accent1">
                    <a:lumMod val="75000"/>
                  </a:schemeClr>
                </a:solidFill>
              </a:rPr>
              <a:t>Federal law to ensure all students get the supports they need to learn.</a:t>
            </a:r>
          </a:p>
          <a:p>
            <a:pPr>
              <a:buFont typeface="Wingdings" panose="05000000000000000000" pitchFamily="2" charset="2"/>
              <a:buChar char="§"/>
            </a:pPr>
            <a:r>
              <a:rPr lang="en-US" b="1" dirty="0" smtClean="0">
                <a:solidFill>
                  <a:schemeClr val="accent1">
                    <a:lumMod val="75000"/>
                  </a:schemeClr>
                </a:solidFill>
              </a:rPr>
              <a:t>Accommodation to </a:t>
            </a:r>
            <a:r>
              <a:rPr lang="en-US" b="1" i="1" dirty="0" smtClean="0">
                <a:solidFill>
                  <a:schemeClr val="accent1">
                    <a:lumMod val="75000"/>
                  </a:schemeClr>
                </a:solidFill>
              </a:rPr>
              <a:t>and modification of </a:t>
            </a:r>
            <a:r>
              <a:rPr lang="en-US" b="1" dirty="0" smtClean="0">
                <a:solidFill>
                  <a:schemeClr val="accent1">
                    <a:lumMod val="75000"/>
                  </a:schemeClr>
                </a:solidFill>
              </a:rPr>
              <a:t>the setting and curriculum</a:t>
            </a:r>
          </a:p>
          <a:p>
            <a:pPr>
              <a:buFont typeface="Wingdings" panose="05000000000000000000" pitchFamily="2" charset="2"/>
              <a:buChar char="§"/>
            </a:pPr>
            <a:r>
              <a:rPr lang="en-US" b="1" dirty="0" smtClean="0">
                <a:solidFill>
                  <a:schemeClr val="accent1">
                    <a:lumMod val="75000"/>
                  </a:schemeClr>
                </a:solidFill>
              </a:rPr>
              <a:t>Relates to school environments only</a:t>
            </a:r>
          </a:p>
          <a:p>
            <a:pPr>
              <a:buFont typeface="Wingdings" panose="05000000000000000000" pitchFamily="2" charset="2"/>
              <a:buChar char="§"/>
            </a:pPr>
            <a:r>
              <a:rPr lang="en-US" b="1" dirty="0" smtClean="0">
                <a:solidFill>
                  <a:schemeClr val="accent1">
                    <a:lumMod val="75000"/>
                  </a:schemeClr>
                </a:solidFill>
              </a:rPr>
              <a:t>An annual plan is developed</a:t>
            </a:r>
          </a:p>
          <a:p>
            <a:pPr>
              <a:buFont typeface="Wingdings" panose="05000000000000000000" pitchFamily="2" charset="2"/>
              <a:buChar char="§"/>
            </a:pPr>
            <a:r>
              <a:rPr lang="en-US" b="1" dirty="0" smtClean="0">
                <a:solidFill>
                  <a:schemeClr val="accent1">
                    <a:lumMod val="75000"/>
                  </a:schemeClr>
                </a:solidFill>
              </a:rPr>
              <a:t>Limited to 13 disability categories </a:t>
            </a:r>
          </a:p>
          <a:p>
            <a:endParaRPr lang="en-US" dirty="0">
              <a:solidFill>
                <a:schemeClr val="accent6">
                  <a:lumMod val="50000"/>
                </a:schemeClr>
              </a:solidFill>
            </a:endParaRPr>
          </a:p>
        </p:txBody>
      </p:sp>
    </p:spTree>
    <p:extLst>
      <p:ext uri="{BB962C8B-B14F-4D97-AF65-F5344CB8AC3E}">
        <p14:creationId xmlns:p14="http://schemas.microsoft.com/office/powerpoint/2010/main" val="986230625"/>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228600" y="0"/>
            <a:ext cx="7772400" cy="381000"/>
          </a:xfrm>
        </p:spPr>
        <p:txBody>
          <a:bodyPr/>
          <a:lstStyle/>
          <a:p>
            <a:pPr eaLnBrk="1" hangingPunct="1"/>
            <a:r>
              <a:rPr lang="en-US" altLang="en-US" dirty="0" smtClean="0"/>
              <a:t>     </a:t>
            </a:r>
            <a:r>
              <a:rPr lang="en-US" altLang="en-US" dirty="0" smtClean="0">
                <a:solidFill>
                  <a:schemeClr val="bg2"/>
                </a:solidFill>
              </a:rPr>
              <a:t/>
            </a:r>
            <a:br>
              <a:rPr lang="en-US" altLang="en-US" dirty="0" smtClean="0">
                <a:solidFill>
                  <a:schemeClr val="bg2"/>
                </a:solidFill>
              </a:rPr>
            </a:br>
            <a:r>
              <a:rPr lang="en-US" altLang="en-US" sz="2800" dirty="0" smtClean="0">
                <a:solidFill>
                  <a:schemeClr val="accent1">
                    <a:lumMod val="50000"/>
                  </a:schemeClr>
                </a:solidFill>
                <a:effectLst>
                  <a:outerShdw blurRad="38100" dist="38100" dir="2700000" algn="tl">
                    <a:srgbClr val="000000">
                      <a:alpha val="43137"/>
                    </a:srgbClr>
                  </a:outerShdw>
                </a:effectLst>
              </a:rPr>
              <a:t>Planning for an ARD</a:t>
            </a:r>
          </a:p>
        </p:txBody>
      </p:sp>
      <p:sp>
        <p:nvSpPr>
          <p:cNvPr id="7171" name="Rectangle 3"/>
          <p:cNvSpPr>
            <a:spLocks noGrp="1" noChangeArrowheads="1"/>
          </p:cNvSpPr>
          <p:nvPr>
            <p:ph idx="1"/>
          </p:nvPr>
        </p:nvSpPr>
        <p:spPr>
          <a:xfrm>
            <a:off x="457200" y="1219200"/>
            <a:ext cx="8382000" cy="5181600"/>
          </a:xfrm>
        </p:spPr>
        <p:txBody>
          <a:bodyPr/>
          <a:lstStyle/>
          <a:p>
            <a:pPr eaLnBrk="1" hangingPunct="1">
              <a:buFont typeface="Wingdings" panose="05000000000000000000" pitchFamily="2" charset="2"/>
              <a:buChar char="§"/>
            </a:pPr>
            <a:r>
              <a:rPr lang="en-US" altLang="en-US" sz="2400" b="1" dirty="0" smtClean="0">
                <a:solidFill>
                  <a:schemeClr val="accent1">
                    <a:lumMod val="75000"/>
                  </a:schemeClr>
                </a:solidFill>
              </a:rPr>
              <a:t>Make sure you allow enough time for the meeting and arrange for childcare for your children.</a:t>
            </a:r>
          </a:p>
          <a:p>
            <a:pPr>
              <a:buFont typeface="Wingdings" panose="05000000000000000000" pitchFamily="2" charset="2"/>
              <a:buChar char="§"/>
            </a:pPr>
            <a:r>
              <a:rPr lang="en-US" altLang="en-US" sz="2400" b="1" dirty="0" smtClean="0">
                <a:solidFill>
                  <a:schemeClr val="accent1">
                    <a:lumMod val="75000"/>
                  </a:schemeClr>
                </a:solidFill>
              </a:rPr>
              <a:t>Review your child’s IEP that will be presented at the ARD.</a:t>
            </a:r>
          </a:p>
          <a:p>
            <a:pPr>
              <a:buFont typeface="Wingdings" panose="05000000000000000000" pitchFamily="2" charset="2"/>
              <a:buChar char="§"/>
            </a:pPr>
            <a:r>
              <a:rPr lang="en-US" altLang="en-US" sz="2400" b="1" dirty="0" smtClean="0">
                <a:solidFill>
                  <a:schemeClr val="accent1">
                    <a:lumMod val="75000"/>
                  </a:schemeClr>
                </a:solidFill>
              </a:rPr>
              <a:t>If you have questions or concerns, arrange </a:t>
            </a:r>
            <a:r>
              <a:rPr lang="en-US" altLang="en-US" sz="2400" b="1" dirty="0">
                <a:solidFill>
                  <a:schemeClr val="accent1">
                    <a:lumMod val="75000"/>
                  </a:schemeClr>
                </a:solidFill>
              </a:rPr>
              <a:t>a meeting with the </a:t>
            </a:r>
            <a:r>
              <a:rPr lang="en-US" altLang="en-US" sz="2400" b="1" dirty="0" smtClean="0">
                <a:solidFill>
                  <a:schemeClr val="accent1">
                    <a:lumMod val="75000"/>
                  </a:schemeClr>
                </a:solidFill>
              </a:rPr>
              <a:t>teacher and/or evaluation </a:t>
            </a:r>
            <a:r>
              <a:rPr lang="en-US" altLang="en-US" sz="2400" b="1" dirty="0">
                <a:solidFill>
                  <a:schemeClr val="accent1">
                    <a:lumMod val="75000"/>
                  </a:schemeClr>
                </a:solidFill>
              </a:rPr>
              <a:t>specialist to </a:t>
            </a:r>
            <a:r>
              <a:rPr lang="en-US" altLang="en-US" sz="2400" b="1" dirty="0" smtClean="0">
                <a:solidFill>
                  <a:schemeClr val="accent1">
                    <a:lumMod val="75000"/>
                  </a:schemeClr>
                </a:solidFill>
              </a:rPr>
              <a:t>review the information and explain it to you prior to the ARD.</a:t>
            </a:r>
          </a:p>
          <a:p>
            <a:pPr>
              <a:buFont typeface="Wingdings" panose="05000000000000000000" pitchFamily="2" charset="2"/>
              <a:buChar char="§"/>
            </a:pPr>
            <a:r>
              <a:rPr lang="en-US" altLang="en-US" sz="2400" b="1" dirty="0" smtClean="0">
                <a:solidFill>
                  <a:schemeClr val="accent1">
                    <a:lumMod val="75000"/>
                  </a:schemeClr>
                </a:solidFill>
              </a:rPr>
              <a:t>Inform the teacher or evaluation specialist if a translator will be needed.</a:t>
            </a:r>
            <a:endParaRPr lang="en-US" altLang="en-US" sz="2400" b="1" dirty="0">
              <a:solidFill>
                <a:schemeClr val="accent1">
                  <a:lumMod val="75000"/>
                </a:schemeClr>
              </a:solidFill>
            </a:endParaRPr>
          </a:p>
          <a:p>
            <a:pPr eaLnBrk="1" hangingPunct="1"/>
            <a:endParaRPr lang="en-US" altLang="en-US" sz="2400" b="1" dirty="0" smtClean="0">
              <a:solidFill>
                <a:schemeClr val="hlink"/>
              </a:solidFill>
            </a:endParaRP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272956" y="-13447"/>
            <a:ext cx="9340755" cy="457200"/>
          </a:xfrm>
        </p:spPr>
        <p:txBody>
          <a:bodyPr/>
          <a:lstStyle/>
          <a:p>
            <a:pPr eaLnBrk="1" hangingPunct="1"/>
            <a:r>
              <a:rPr lang="en-US" altLang="en-US" sz="3200" dirty="0" smtClean="0">
                <a:solidFill>
                  <a:schemeClr val="bg2"/>
                </a:solidFill>
              </a:rPr>
              <a:t/>
            </a:r>
            <a:br>
              <a:rPr lang="en-US" altLang="en-US" sz="3200" dirty="0" smtClean="0">
                <a:solidFill>
                  <a:schemeClr val="bg2"/>
                </a:solidFill>
              </a:rPr>
            </a:br>
            <a:endParaRPr lang="en-US" altLang="en-US" dirty="0" smtClean="0">
              <a:solidFill>
                <a:schemeClr val="accent1">
                  <a:lumMod val="50000"/>
                </a:schemeClr>
              </a:solidFill>
              <a:effectLst>
                <a:outerShdw blurRad="38100" dist="38100" dir="2700000" algn="tl">
                  <a:srgbClr val="000000">
                    <a:alpha val="43137"/>
                  </a:srgbClr>
                </a:outerShdw>
              </a:effectLst>
            </a:endParaRPr>
          </a:p>
        </p:txBody>
      </p:sp>
      <p:sp>
        <p:nvSpPr>
          <p:cNvPr id="8195" name="Rectangle 3"/>
          <p:cNvSpPr>
            <a:spLocks noGrp="1" noChangeArrowheads="1"/>
          </p:cNvSpPr>
          <p:nvPr>
            <p:ph idx="1"/>
          </p:nvPr>
        </p:nvSpPr>
        <p:spPr>
          <a:xfrm>
            <a:off x="272956" y="990600"/>
            <a:ext cx="8642445" cy="4343400"/>
          </a:xfrm>
        </p:spPr>
        <p:txBody>
          <a:bodyPr/>
          <a:lstStyle/>
          <a:p>
            <a:pPr eaLnBrk="1" hangingPunct="1">
              <a:buFont typeface="Arial" panose="020B0604020202020204" pitchFamily="34" charset="0"/>
              <a:buChar char="•"/>
            </a:pPr>
            <a:endParaRPr lang="en-US" altLang="en-US" sz="2400" b="1" dirty="0" smtClean="0">
              <a:solidFill>
                <a:schemeClr val="accent1">
                  <a:lumMod val="75000"/>
                </a:schemeClr>
              </a:solidFill>
              <a:effectLst>
                <a:outerShdw blurRad="38100" dist="38100" dir="2700000" algn="tl">
                  <a:srgbClr val="000000">
                    <a:alpha val="43137"/>
                  </a:srgbClr>
                </a:outerShdw>
              </a:effectLst>
            </a:endParaRPr>
          </a:p>
          <a:p>
            <a:pPr eaLnBrk="1" hangingPunct="1">
              <a:buFont typeface="Wingdings" panose="05000000000000000000" pitchFamily="2" charset="2"/>
              <a:buChar char="ü"/>
            </a:pPr>
            <a:r>
              <a:rPr lang="en-US" altLang="en-US" sz="2400" b="1" dirty="0" smtClean="0">
                <a:solidFill>
                  <a:schemeClr val="accent1">
                    <a:lumMod val="75000"/>
                  </a:schemeClr>
                </a:solidFill>
              </a:rPr>
              <a:t>Compile a list of your child’s strengths and weaknesses to share.</a:t>
            </a:r>
          </a:p>
          <a:p>
            <a:pPr eaLnBrk="1" hangingPunct="1">
              <a:buFont typeface="Wingdings" panose="05000000000000000000" pitchFamily="2" charset="2"/>
              <a:buChar char="ü"/>
            </a:pPr>
            <a:r>
              <a:rPr lang="en-US" altLang="en-US" sz="2400" b="1" dirty="0" smtClean="0">
                <a:solidFill>
                  <a:schemeClr val="accent1">
                    <a:lumMod val="75000"/>
                  </a:schemeClr>
                </a:solidFill>
              </a:rPr>
              <a:t>Prepare notes about all the things you would like the school staff to know about your child.</a:t>
            </a:r>
          </a:p>
          <a:p>
            <a:pPr eaLnBrk="1" hangingPunct="1">
              <a:buFont typeface="Wingdings" panose="05000000000000000000" pitchFamily="2" charset="2"/>
              <a:buChar char="ü"/>
            </a:pPr>
            <a:r>
              <a:rPr lang="en-US" altLang="en-US" sz="2400" b="1" dirty="0" smtClean="0">
                <a:solidFill>
                  <a:schemeClr val="accent1">
                    <a:lumMod val="75000"/>
                  </a:schemeClr>
                </a:solidFill>
              </a:rPr>
              <a:t>List some of the things you would like for your child to learn or in which he or she will demonstrate progress.</a:t>
            </a:r>
          </a:p>
          <a:p>
            <a:pPr eaLnBrk="1" hangingPunct="1">
              <a:buFont typeface="Wingdings" panose="05000000000000000000" pitchFamily="2" charset="2"/>
              <a:buChar char="ü"/>
            </a:pPr>
            <a:r>
              <a:rPr lang="en-US" altLang="en-US" sz="2400" b="1" dirty="0" smtClean="0">
                <a:solidFill>
                  <a:schemeClr val="accent1">
                    <a:lumMod val="75000"/>
                  </a:schemeClr>
                </a:solidFill>
              </a:rPr>
              <a:t>Bring a list of questions you would like to ask the school staff about your child’s education. </a:t>
            </a:r>
          </a:p>
          <a:p>
            <a:pPr eaLnBrk="1" hangingPunct="1">
              <a:buFont typeface="Wingdings" panose="05000000000000000000" pitchFamily="2" charset="2"/>
              <a:buNone/>
            </a:pPr>
            <a:endParaRPr lang="en-US" altLang="en-US" sz="2400" b="1" dirty="0" smtClean="0">
              <a:solidFill>
                <a:schemeClr val="hlink"/>
              </a:solidFill>
            </a:endParaRPr>
          </a:p>
        </p:txBody>
      </p:sp>
      <p:pic>
        <p:nvPicPr>
          <p:cNvPr id="3" name="Picture 2"/>
          <p:cNvPicPr>
            <a:picLocks noChangeAspect="1"/>
          </p:cNvPicPr>
          <p:nvPr/>
        </p:nvPicPr>
        <p:blipFill>
          <a:blip r:embed="rId2"/>
          <a:stretch>
            <a:fillRect/>
          </a:stretch>
        </p:blipFill>
        <p:spPr>
          <a:xfrm>
            <a:off x="272956" y="1"/>
            <a:ext cx="8014878" cy="685799"/>
          </a:xfrm>
          <a:prstGeom prst="rect">
            <a:avLst/>
          </a:prstGeom>
        </p:spPr>
      </p:pic>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a:xfrm>
            <a:off x="0" y="0"/>
            <a:ext cx="8991600" cy="5334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The ARD Meeting: What Will the Team Discuss?</a:t>
            </a:r>
          </a:p>
        </p:txBody>
      </p:sp>
      <p:sp>
        <p:nvSpPr>
          <p:cNvPr id="10243" name="Rectangle 3"/>
          <p:cNvSpPr>
            <a:spLocks noGrp="1" noChangeArrowheads="1"/>
          </p:cNvSpPr>
          <p:nvPr>
            <p:ph idx="1"/>
          </p:nvPr>
        </p:nvSpPr>
        <p:spPr>
          <a:xfrm>
            <a:off x="0" y="914400"/>
            <a:ext cx="9144000" cy="5943600"/>
          </a:xfrm>
        </p:spPr>
        <p:txBody>
          <a:bodyPr/>
          <a:lstStyle/>
          <a:p>
            <a:pPr eaLnBrk="1" hangingPunct="1">
              <a:lnSpc>
                <a:spcPct val="80000"/>
              </a:lnSpc>
              <a:buFont typeface="Wingdings" panose="05000000000000000000" pitchFamily="2" charset="2"/>
              <a:buNone/>
            </a:pPr>
            <a:r>
              <a:rPr lang="en-US" altLang="en-US" sz="2000" dirty="0" smtClean="0"/>
              <a:t>    </a:t>
            </a:r>
            <a:endParaRPr lang="en-US" altLang="en-US" sz="2400" b="1" dirty="0" smtClean="0">
              <a:solidFill>
                <a:schemeClr val="accent1">
                  <a:lumMod val="50000"/>
                </a:schemeClr>
              </a:solidFill>
            </a:endParaRPr>
          </a:p>
          <a:p>
            <a:pPr eaLnBrk="1" hangingPunct="1">
              <a:lnSpc>
                <a:spcPct val="80000"/>
              </a:lnSpc>
              <a:buFont typeface="Wingdings" panose="05000000000000000000" pitchFamily="2" charset="2"/>
              <a:buChar char="ü"/>
            </a:pPr>
            <a:r>
              <a:rPr lang="en-US" altLang="en-US" sz="2400" b="1" dirty="0">
                <a:solidFill>
                  <a:schemeClr val="accent1">
                    <a:lumMod val="75000"/>
                  </a:schemeClr>
                </a:solidFill>
              </a:rPr>
              <a:t>R</a:t>
            </a:r>
            <a:r>
              <a:rPr lang="en-US" altLang="en-US" sz="2400" b="1" dirty="0" smtClean="0">
                <a:solidFill>
                  <a:schemeClr val="accent1">
                    <a:lumMod val="75000"/>
                  </a:schemeClr>
                </a:solidFill>
              </a:rPr>
              <a:t>esults of any evaluations</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Child’s Present Level of Academic and Functional Performance (PLAAFP)</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Placement</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IEP (Individual Education Plan)</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Schedule of Services </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Related Services</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Goals and Objectives</a:t>
            </a:r>
          </a:p>
          <a:p>
            <a:pPr eaLnBrk="1" hangingPunct="1">
              <a:lnSpc>
                <a:spcPct val="80000"/>
              </a:lnSpc>
              <a:buFont typeface="Wingdings" panose="05000000000000000000" pitchFamily="2" charset="2"/>
              <a:buChar char="ü"/>
            </a:pPr>
            <a:r>
              <a:rPr lang="en-US" altLang="en-US" sz="2400" b="1" dirty="0" smtClean="0">
                <a:solidFill>
                  <a:schemeClr val="accent1">
                    <a:lumMod val="75000"/>
                  </a:schemeClr>
                </a:solidFill>
              </a:rPr>
              <a:t>If your child is 13 or older, career and post-secondary plans will also be discussed (Transition Plan)</a:t>
            </a:r>
          </a:p>
          <a:p>
            <a:pPr marL="0" indent="0" eaLnBrk="1" hangingPunct="1">
              <a:lnSpc>
                <a:spcPct val="80000"/>
              </a:lnSpc>
              <a:buNone/>
            </a:pPr>
            <a:endParaRPr lang="en-US" altLang="en-US" sz="2400" b="1" dirty="0" smtClean="0">
              <a:solidFill>
                <a:schemeClr val="accent1">
                  <a:lumMod val="75000"/>
                </a:schemeClr>
              </a:solidFill>
            </a:endParaRPr>
          </a:p>
          <a:p>
            <a:pPr marL="0" indent="0" eaLnBrk="1" hangingPunct="1">
              <a:lnSpc>
                <a:spcPct val="80000"/>
              </a:lnSpc>
              <a:buNone/>
            </a:pPr>
            <a:r>
              <a:rPr lang="en-US" altLang="en-US" sz="2400" b="1" dirty="0" smtClean="0">
                <a:solidFill>
                  <a:schemeClr val="accent1">
                    <a:lumMod val="75000"/>
                  </a:schemeClr>
                </a:solidFill>
              </a:rPr>
              <a:t>Remember, you are a member of the team. We don’t want to decide anything without your input. </a:t>
            </a:r>
          </a:p>
          <a:p>
            <a:pPr eaLnBrk="1" hangingPunct="1">
              <a:lnSpc>
                <a:spcPct val="80000"/>
              </a:lnSpc>
              <a:buFont typeface="Wingdings" panose="05000000000000000000" pitchFamily="2" charset="2"/>
              <a:buNone/>
            </a:pPr>
            <a:r>
              <a:rPr lang="en-US" altLang="en-US" sz="2000" b="1" dirty="0" smtClean="0">
                <a:solidFill>
                  <a:schemeClr val="hlink"/>
                </a:solidFill>
              </a:rPr>
              <a:t>     </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8575"/>
            <a:ext cx="8982075" cy="819150"/>
          </a:xfrm>
        </p:spPr>
        <p:txBody>
          <a:bodyPr/>
          <a:lstStyle/>
          <a:p>
            <a:r>
              <a:rPr lang="en-US" sz="2800" dirty="0">
                <a:solidFill>
                  <a:srgbClr val="72AEB6">
                    <a:lumMod val="50000"/>
                  </a:srgbClr>
                </a:solidFill>
                <a:effectLst>
                  <a:outerShdw blurRad="38100" dist="38100" dir="2700000" algn="tl">
                    <a:srgbClr val="000000">
                      <a:alpha val="43137"/>
                    </a:srgbClr>
                  </a:outerShdw>
                </a:effectLst>
              </a:rPr>
              <a:t>Tiered Instruction/Interventions</a:t>
            </a:r>
            <a:endParaRPr lang="en-US" dirty="0"/>
          </a:p>
        </p:txBody>
      </p:sp>
      <p:pic>
        <p:nvPicPr>
          <p:cNvPr id="1026" name="Picture 2" descr="https://d3e7x39d4i7wbe.cloudfront.net/uploads/photo/image/1707/RtI_Triangle_jpeg__2_-1417656432-1428753729-142875928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6962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988332"/>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152400" y="0"/>
            <a:ext cx="9067800" cy="6096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Ending the Meeting</a:t>
            </a:r>
          </a:p>
        </p:txBody>
      </p:sp>
      <p:sp>
        <p:nvSpPr>
          <p:cNvPr id="11267" name="Rectangle 3"/>
          <p:cNvSpPr>
            <a:spLocks noGrp="1" noChangeArrowheads="1"/>
          </p:cNvSpPr>
          <p:nvPr>
            <p:ph idx="1"/>
          </p:nvPr>
        </p:nvSpPr>
        <p:spPr>
          <a:xfrm>
            <a:off x="152400" y="1143001"/>
            <a:ext cx="8077200" cy="5334000"/>
          </a:xfrm>
        </p:spPr>
        <p:txBody>
          <a:bodyPr/>
          <a:lstStyle/>
          <a:p>
            <a:pPr eaLnBrk="1" hangingPunct="1">
              <a:lnSpc>
                <a:spcPct val="80000"/>
              </a:lnSpc>
            </a:pPr>
            <a:endParaRPr lang="en-US" altLang="en-US" sz="2400" b="1" dirty="0" smtClean="0">
              <a:solidFill>
                <a:schemeClr val="accent1">
                  <a:lumMod val="75000"/>
                </a:schemeClr>
              </a:solidFill>
              <a:effectLst>
                <a:outerShdw blurRad="38100" dist="38100" dir="2700000" algn="tl">
                  <a:srgbClr val="000000">
                    <a:alpha val="43137"/>
                  </a:srgbClr>
                </a:outerShdw>
              </a:effectLst>
            </a:endParaRPr>
          </a:p>
          <a:p>
            <a:pPr eaLnBrk="1" hangingPunct="1">
              <a:lnSpc>
                <a:spcPct val="80000"/>
              </a:lnSpc>
            </a:pPr>
            <a:r>
              <a:rPr lang="en-US" altLang="en-US" sz="2400" b="1" dirty="0" smtClean="0">
                <a:solidFill>
                  <a:schemeClr val="accent1">
                    <a:lumMod val="75000"/>
                  </a:schemeClr>
                </a:solidFill>
              </a:rPr>
              <a:t>Ask any questions you have or share your concerns with the team.</a:t>
            </a:r>
          </a:p>
          <a:p>
            <a:pPr eaLnBrk="1" hangingPunct="1">
              <a:lnSpc>
                <a:spcPct val="80000"/>
              </a:lnSpc>
            </a:pPr>
            <a:r>
              <a:rPr lang="en-US" altLang="en-US" sz="2400" b="1" dirty="0" smtClean="0">
                <a:solidFill>
                  <a:schemeClr val="accent1">
                    <a:lumMod val="75000"/>
                  </a:schemeClr>
                </a:solidFill>
              </a:rPr>
              <a:t>The deliberations/summary of the ARD will be read to ensure that all areas of concern have been addressed. </a:t>
            </a:r>
          </a:p>
          <a:p>
            <a:pPr eaLnBrk="1" hangingPunct="1">
              <a:lnSpc>
                <a:spcPct val="80000"/>
              </a:lnSpc>
            </a:pPr>
            <a:r>
              <a:rPr lang="en-US" altLang="en-US" sz="2400" b="1" dirty="0" smtClean="0">
                <a:solidFill>
                  <a:schemeClr val="accent1">
                    <a:lumMod val="75000"/>
                  </a:schemeClr>
                </a:solidFill>
              </a:rPr>
              <a:t>Everyone will be asked to sign the ARD document demonstrating consensus with the educational plan that has been developed for your child.</a:t>
            </a:r>
          </a:p>
          <a:p>
            <a:pPr eaLnBrk="1" hangingPunct="1">
              <a:lnSpc>
                <a:spcPct val="80000"/>
              </a:lnSpc>
            </a:pPr>
            <a:endParaRPr lang="en-US" altLang="en-US" sz="2400" b="1" dirty="0" smtClean="0">
              <a:solidFill>
                <a:schemeClr val="hlink"/>
              </a:solidFill>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304800" y="76200"/>
            <a:ext cx="8839200" cy="5334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After the ARD …</a:t>
            </a:r>
          </a:p>
        </p:txBody>
      </p:sp>
      <p:sp>
        <p:nvSpPr>
          <p:cNvPr id="12291" name="Rectangle 3"/>
          <p:cNvSpPr>
            <a:spLocks noGrp="1" noChangeArrowheads="1"/>
          </p:cNvSpPr>
          <p:nvPr>
            <p:ph idx="1"/>
          </p:nvPr>
        </p:nvSpPr>
        <p:spPr>
          <a:xfrm>
            <a:off x="304800" y="914400"/>
            <a:ext cx="7696200" cy="5943600"/>
          </a:xfrm>
        </p:spPr>
        <p:txBody>
          <a:bodyPr/>
          <a:lstStyle/>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Annual ARD meetings will be scheduled to discuss the progress that your child has made on the instructional goals and new goals will be written.</a:t>
            </a:r>
          </a:p>
          <a:p>
            <a:pPr eaLnBrk="1" hangingPunct="1">
              <a:lnSpc>
                <a:spcPct val="80000"/>
              </a:lnSpc>
              <a:buFont typeface="Wingdings" panose="05000000000000000000" pitchFamily="2" charset="2"/>
              <a:buChar char="§"/>
            </a:pPr>
            <a:r>
              <a:rPr lang="en-US" altLang="en-US" sz="2400" b="1" dirty="0">
                <a:solidFill>
                  <a:schemeClr val="accent1">
                    <a:lumMod val="75000"/>
                  </a:schemeClr>
                </a:solidFill>
              </a:rPr>
              <a:t>I</a:t>
            </a:r>
            <a:r>
              <a:rPr lang="en-US" altLang="en-US" sz="2400" b="1" dirty="0" smtClean="0">
                <a:solidFill>
                  <a:schemeClr val="accent1">
                    <a:lumMod val="75000"/>
                  </a:schemeClr>
                </a:solidFill>
              </a:rPr>
              <a:t>f you have a concern or feel the need to discuss your child’s progress, you can schedule a Parent Teacher Conference. </a:t>
            </a: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An FIE will be completed every three years.</a:t>
            </a: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As a partner in your child’s education, maintain a good relationship with your child’s teacher throughout the year. </a:t>
            </a:r>
            <a:endParaRPr lang="en-US" altLang="en-US" sz="2400" b="1" dirty="0">
              <a:solidFill>
                <a:schemeClr val="accent1">
                  <a:lumMod val="75000"/>
                </a:schemeClr>
              </a:solidFill>
            </a:endParaRPr>
          </a:p>
          <a:p>
            <a:pPr eaLnBrk="1" hangingPunct="1">
              <a:lnSpc>
                <a:spcPct val="80000"/>
              </a:lnSpc>
              <a:buFont typeface="Wingdings" panose="05000000000000000000" pitchFamily="2" charset="2"/>
              <a:buChar char="§"/>
            </a:pPr>
            <a:r>
              <a:rPr lang="en-US" altLang="en-US" sz="2400" b="1" dirty="0" smtClean="0">
                <a:solidFill>
                  <a:schemeClr val="accent1">
                    <a:lumMod val="75000"/>
                  </a:schemeClr>
                </a:solidFill>
              </a:rPr>
              <a:t>KEEP COMMUNICATING - we only see your child in one environment and appreciate any information or suggestions you may have to offer.</a:t>
            </a:r>
          </a:p>
          <a:p>
            <a:pPr eaLnBrk="1" hangingPunct="1">
              <a:lnSpc>
                <a:spcPct val="80000"/>
              </a:lnSpc>
            </a:pPr>
            <a:endParaRPr lang="en-US" altLang="en-US" sz="2000" dirty="0" smtClean="0">
              <a:solidFill>
                <a:schemeClr val="accent1">
                  <a:lumMod val="75000"/>
                </a:schemeClr>
              </a:solidFill>
            </a:endParaRPr>
          </a:p>
          <a:p>
            <a:pPr eaLnBrk="1" hangingPunct="1">
              <a:lnSpc>
                <a:spcPct val="80000"/>
              </a:lnSpc>
            </a:pPr>
            <a:endParaRPr lang="en-US" altLang="en-US" sz="2000" dirty="0" smtClean="0">
              <a:solidFill>
                <a:schemeClr val="hlink"/>
              </a:solidFill>
            </a:endParaRP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98946" y="-152400"/>
            <a:ext cx="9067800" cy="838200"/>
          </a:xfrm>
        </p:spPr>
        <p:txBody>
          <a:bodyPr/>
          <a:lstStyle/>
          <a:p>
            <a:pPr eaLnBrk="1" hangingPunct="1"/>
            <a:r>
              <a:rPr lang="en-US" altLang="en-US" sz="2800" dirty="0" smtClean="0">
                <a:solidFill>
                  <a:schemeClr val="accent1">
                    <a:lumMod val="50000"/>
                  </a:schemeClr>
                </a:solidFill>
                <a:effectLst>
                  <a:outerShdw blurRad="38100" dist="38100" dir="2700000" algn="tl">
                    <a:srgbClr val="000000">
                      <a:alpha val="43137"/>
                    </a:srgbClr>
                  </a:outerShdw>
                </a:effectLst>
              </a:rPr>
              <a:t>How can I support my child?</a:t>
            </a:r>
          </a:p>
        </p:txBody>
      </p:sp>
      <p:sp>
        <p:nvSpPr>
          <p:cNvPr id="13315" name="Rectangle 3"/>
          <p:cNvSpPr>
            <a:spLocks noGrp="1" noChangeArrowheads="1"/>
          </p:cNvSpPr>
          <p:nvPr>
            <p:ph idx="1"/>
          </p:nvPr>
        </p:nvSpPr>
        <p:spPr>
          <a:xfrm>
            <a:off x="304800" y="1371600"/>
            <a:ext cx="7848600" cy="5486400"/>
          </a:xfrm>
        </p:spPr>
        <p:txBody>
          <a:bodyPr/>
          <a:lstStyle/>
          <a:p>
            <a:pPr eaLnBrk="1" hangingPunct="1"/>
            <a:r>
              <a:rPr lang="en-US" altLang="en-US" sz="2400" b="1" dirty="0" smtClean="0">
                <a:solidFill>
                  <a:schemeClr val="accent1">
                    <a:lumMod val="75000"/>
                  </a:schemeClr>
                </a:solidFill>
              </a:rPr>
              <a:t>Communicate with your child’s school throughout the year, and monitor his/ her progress through reports and the Parent Portal.</a:t>
            </a:r>
          </a:p>
          <a:p>
            <a:pPr eaLnBrk="1" hangingPunct="1"/>
            <a:r>
              <a:rPr lang="en-US" altLang="en-US" sz="2400" b="1" dirty="0" smtClean="0">
                <a:solidFill>
                  <a:schemeClr val="accent1">
                    <a:lumMod val="75000"/>
                  </a:schemeClr>
                </a:solidFill>
              </a:rPr>
              <a:t>Educate yourself about your child’s disability.</a:t>
            </a:r>
          </a:p>
          <a:p>
            <a:pPr eaLnBrk="1" hangingPunct="1"/>
            <a:r>
              <a:rPr lang="en-US" altLang="en-US" sz="2400" b="1" dirty="0" smtClean="0">
                <a:solidFill>
                  <a:schemeClr val="accent1">
                    <a:lumMod val="75000"/>
                  </a:schemeClr>
                </a:solidFill>
              </a:rPr>
              <a:t>Encourage your child to be independent, but provide the assistance he/she needs to succeed.</a:t>
            </a:r>
          </a:p>
          <a:p>
            <a:pPr eaLnBrk="1" hangingPunct="1"/>
            <a:r>
              <a:rPr lang="en-US" altLang="en-US" sz="2400" b="1" dirty="0" smtClean="0">
                <a:solidFill>
                  <a:schemeClr val="accent1">
                    <a:lumMod val="75000"/>
                  </a:schemeClr>
                </a:solidFill>
              </a:rPr>
              <a:t>Attend parent support group meetings and network with other parents who have children with special needs.</a:t>
            </a:r>
          </a:p>
          <a:p>
            <a:pPr eaLnBrk="1" hangingPunct="1"/>
            <a:r>
              <a:rPr lang="en-US" altLang="en-US" sz="2400" b="1" dirty="0" smtClean="0">
                <a:solidFill>
                  <a:schemeClr val="accent1">
                    <a:lumMod val="75000"/>
                  </a:schemeClr>
                </a:solidFill>
              </a:rPr>
              <a:t> Provide consistent supports from home to school and back.</a:t>
            </a:r>
          </a:p>
          <a:p>
            <a:pPr eaLnBrk="1" hangingPunct="1"/>
            <a:endParaRPr lang="en-US" altLang="en-US" sz="2400" dirty="0" smtClean="0">
              <a:solidFill>
                <a:schemeClr val="hlink"/>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Sources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610600" cy="4648200"/>
          </a:xfrm>
        </p:spPr>
        <p:txBody>
          <a:bodyPr/>
          <a:lstStyle/>
          <a:p>
            <a:pPr>
              <a:buFont typeface="Wingdings" panose="05000000000000000000" pitchFamily="2" charset="2"/>
              <a:buChar char="§"/>
            </a:pPr>
            <a:r>
              <a:rPr lang="en-US" b="1" dirty="0">
                <a:solidFill>
                  <a:schemeClr val="accent1">
                    <a:lumMod val="75000"/>
                  </a:schemeClr>
                </a:solidFill>
              </a:rPr>
              <a:t>The IRIS Center. (2006).  </a:t>
            </a:r>
            <a:r>
              <a:rPr lang="en-US" b="1" i="1" dirty="0">
                <a:solidFill>
                  <a:schemeClr val="accent1">
                    <a:lumMod val="75000"/>
                  </a:schemeClr>
                </a:solidFill>
              </a:rPr>
              <a:t>RTI (part 3): Reading instruction</a:t>
            </a:r>
            <a:r>
              <a:rPr lang="en-US" b="1" dirty="0">
                <a:solidFill>
                  <a:schemeClr val="accent1">
                    <a:lumMod val="75000"/>
                  </a:schemeClr>
                </a:solidFill>
              </a:rPr>
              <a:t>. </a:t>
            </a:r>
            <a:r>
              <a:rPr lang="en-US" b="1" dirty="0" smtClean="0">
                <a:solidFill>
                  <a:schemeClr val="accent1">
                    <a:lumMod val="75000"/>
                  </a:schemeClr>
                </a:solidFill>
              </a:rPr>
              <a:t>Retrieved from:</a:t>
            </a:r>
          </a:p>
          <a:p>
            <a:pPr marL="0" indent="0">
              <a:buNone/>
            </a:pPr>
            <a:r>
              <a:rPr lang="en-US" b="1" dirty="0">
                <a:solidFill>
                  <a:schemeClr val="accent1">
                    <a:lumMod val="75000"/>
                  </a:schemeClr>
                </a:solidFill>
              </a:rPr>
              <a:t> </a:t>
            </a:r>
            <a:r>
              <a:rPr lang="en-US" b="1" dirty="0" smtClean="0">
                <a:solidFill>
                  <a:schemeClr val="accent1">
                    <a:lumMod val="75000"/>
                  </a:schemeClr>
                </a:solidFill>
              </a:rPr>
              <a:t>   </a:t>
            </a:r>
            <a:r>
              <a:rPr lang="en-US" b="1" dirty="0">
                <a:solidFill>
                  <a:schemeClr val="accent1">
                    <a:lumMod val="75000"/>
                  </a:schemeClr>
                </a:solidFill>
              </a:rPr>
              <a:t> </a:t>
            </a:r>
            <a:r>
              <a:rPr lang="en-US" b="1" u="sng" dirty="0">
                <a:solidFill>
                  <a:schemeClr val="accent1">
                    <a:lumMod val="75000"/>
                  </a:schemeClr>
                </a:solidFill>
                <a:hlinkClick r:id="rId2"/>
              </a:rPr>
              <a:t>http://iris.peabody.vanderbilt.edu/module/rti03-reading</a:t>
            </a:r>
            <a:r>
              <a:rPr lang="en-US" b="1" u="sng" dirty="0" smtClean="0">
                <a:solidFill>
                  <a:schemeClr val="accent1">
                    <a:lumMod val="75000"/>
                  </a:schemeClr>
                </a:solidFill>
                <a:hlinkClick r:id="rId2"/>
              </a:rPr>
              <a:t>/</a:t>
            </a:r>
            <a:endParaRPr lang="en-US" b="1" u="sng" dirty="0" smtClean="0">
              <a:solidFill>
                <a:schemeClr val="accent1">
                  <a:lumMod val="75000"/>
                </a:schemeClr>
              </a:solidFill>
            </a:endParaRPr>
          </a:p>
          <a:p>
            <a:pPr>
              <a:buFont typeface="Wingdings" panose="05000000000000000000" pitchFamily="2" charset="2"/>
              <a:buChar char="§"/>
            </a:pPr>
            <a:endParaRPr lang="en-US" b="1" u="sng" dirty="0" smtClean="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The RTI Action Network</a:t>
            </a:r>
          </a:p>
          <a:p>
            <a:pPr marL="0" indent="0">
              <a:buNone/>
            </a:pPr>
            <a:r>
              <a:rPr lang="en-US" b="1" dirty="0" smtClean="0">
                <a:solidFill>
                  <a:schemeClr val="accent1">
                    <a:lumMod val="75000"/>
                  </a:schemeClr>
                </a:solidFill>
              </a:rPr>
              <a:t>      </a:t>
            </a:r>
            <a:r>
              <a:rPr lang="en-US" b="1" dirty="0" smtClean="0">
                <a:solidFill>
                  <a:schemeClr val="accent1">
                    <a:lumMod val="75000"/>
                  </a:schemeClr>
                </a:solidFill>
                <a:hlinkClick r:id="rId3"/>
              </a:rPr>
              <a:t>http</a:t>
            </a:r>
            <a:r>
              <a:rPr lang="en-US" b="1" dirty="0">
                <a:solidFill>
                  <a:schemeClr val="accent1">
                    <a:lumMod val="75000"/>
                  </a:schemeClr>
                </a:solidFill>
                <a:hlinkClick r:id="rId3"/>
              </a:rPr>
              <a:t>://www.rtinetwork.org</a:t>
            </a:r>
            <a:r>
              <a:rPr lang="en-US" b="1" dirty="0" smtClean="0">
                <a:solidFill>
                  <a:schemeClr val="accent1">
                    <a:lumMod val="75000"/>
                  </a:schemeClr>
                </a:solidFill>
                <a:hlinkClick r:id="rId3"/>
              </a:rPr>
              <a:t>/</a:t>
            </a:r>
            <a:endParaRPr lang="en-US" b="1" dirty="0" smtClean="0">
              <a:solidFill>
                <a:schemeClr val="accent1">
                  <a:lumMod val="75000"/>
                </a:schemeClr>
              </a:solidFill>
            </a:endParaRPr>
          </a:p>
          <a:p>
            <a:pPr marL="0" indent="0">
              <a:buNone/>
            </a:pPr>
            <a:endParaRPr lang="en-US" b="1" dirty="0">
              <a:solidFill>
                <a:schemeClr val="accent1">
                  <a:lumMod val="75000"/>
                </a:schemeClr>
              </a:solidFill>
            </a:endParaRPr>
          </a:p>
          <a:p>
            <a:pPr>
              <a:buFont typeface="Wingdings" panose="05000000000000000000" pitchFamily="2" charset="2"/>
              <a:buChar char="§"/>
            </a:pPr>
            <a:r>
              <a:rPr lang="en-US" b="1" dirty="0" smtClean="0">
                <a:solidFill>
                  <a:schemeClr val="accent1">
                    <a:lumMod val="75000"/>
                  </a:schemeClr>
                </a:solidFill>
              </a:rPr>
              <a:t>Texas Project First</a:t>
            </a:r>
          </a:p>
          <a:p>
            <a:pPr marL="0" indent="0">
              <a:buNone/>
            </a:pPr>
            <a:r>
              <a:rPr lang="en-US" b="1" dirty="0" smtClean="0">
                <a:solidFill>
                  <a:schemeClr val="accent1">
                    <a:lumMod val="75000"/>
                  </a:schemeClr>
                </a:solidFill>
              </a:rPr>
              <a:t>      </a:t>
            </a:r>
            <a:r>
              <a:rPr lang="en-US" b="1" dirty="0" smtClean="0">
                <a:solidFill>
                  <a:schemeClr val="accent1">
                    <a:lumMod val="75000"/>
                  </a:schemeClr>
                </a:solidFill>
                <a:hlinkClick r:id="rId4"/>
              </a:rPr>
              <a:t>http://texasproject.org</a:t>
            </a:r>
            <a:endParaRPr lang="en-US" b="1" dirty="0" smtClean="0">
              <a:solidFill>
                <a:schemeClr val="accent1">
                  <a:lumMod val="75000"/>
                </a:schemeClr>
              </a:solidFill>
            </a:endParaRPr>
          </a:p>
          <a:p>
            <a:pPr marL="0" indent="0">
              <a:buNone/>
            </a:pPr>
            <a:endParaRPr lang="en-US" b="1" u="sng" dirty="0" smtClean="0">
              <a:solidFill>
                <a:schemeClr val="accent1">
                  <a:lumMod val="75000"/>
                </a:schemeClr>
              </a:solidFill>
              <a:effectLst>
                <a:outerShdw blurRad="38100" dist="38100" dir="2700000" algn="tl">
                  <a:srgbClr val="000000">
                    <a:alpha val="43137"/>
                  </a:srgbClr>
                </a:outerShdw>
              </a:effectLst>
            </a:endParaRPr>
          </a:p>
          <a:p>
            <a:pPr marL="0" indent="0">
              <a:buNone/>
            </a:pPr>
            <a:endParaRPr lang="en-US" b="1" dirty="0" smtClean="0">
              <a:solidFill>
                <a:schemeClr val="accent1">
                  <a:lumMod val="75000"/>
                </a:schemeClr>
              </a:solidFill>
              <a:effectLst>
                <a:outerShdw blurRad="38100" dist="38100" dir="2700000" algn="tl">
                  <a:srgbClr val="000000">
                    <a:alpha val="43137"/>
                  </a:srgbClr>
                </a:outerShdw>
              </a:effectLst>
            </a:endParaRPr>
          </a:p>
          <a:p>
            <a:pPr marL="0" indent="0">
              <a:buNone/>
            </a:pPr>
            <a:endParaRPr lang="en-US" b="1" dirty="0" smtClean="0">
              <a:solidFill>
                <a:schemeClr val="accent1">
                  <a:lumMod val="75000"/>
                </a:schemeClr>
              </a:solidFill>
              <a:effectLst>
                <a:outerShdw blurRad="38100" dist="38100" dir="2700000" algn="tl">
                  <a:srgbClr val="000000">
                    <a:alpha val="43137"/>
                  </a:srgbClr>
                </a:outerShdw>
              </a:effectLst>
            </a:endParaRPr>
          </a:p>
          <a:p>
            <a:pPr marL="0" indent="0">
              <a:buNone/>
            </a:pPr>
            <a:endParaRPr lang="en-US" b="1" u="sng" dirty="0">
              <a:solidFill>
                <a:schemeClr val="accent1">
                  <a:lumMod val="75000"/>
                </a:schemeClr>
              </a:solidFill>
              <a:effectLst>
                <a:outerShdw blurRad="38100" dist="38100" dir="2700000" algn="tl">
                  <a:srgbClr val="000000">
                    <a:alpha val="43137"/>
                  </a:srgbClr>
                </a:outerShdw>
              </a:effectLst>
            </a:endParaRPr>
          </a:p>
          <a:p>
            <a:pPr marL="0" indent="0">
              <a:buNone/>
            </a:pPr>
            <a:endParaRPr lang="en-US"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586693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067800" cy="9144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Tiered Instruction/Interventions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534400" cy="5334000"/>
          </a:xfrm>
        </p:spPr>
        <p:txBody>
          <a:bodyPr/>
          <a:lstStyle/>
          <a:p>
            <a:pPr marL="0" indent="0" algn="ctr">
              <a:buNone/>
            </a:pPr>
            <a:r>
              <a:rPr lang="en-US" sz="2400" b="1" dirty="0" smtClean="0">
                <a:solidFill>
                  <a:schemeClr val="accent1">
                    <a:lumMod val="75000"/>
                  </a:schemeClr>
                </a:solidFill>
              </a:rPr>
              <a:t>Tier One: Core Instruction</a:t>
            </a:r>
          </a:p>
          <a:p>
            <a:pPr marL="0" indent="0">
              <a:buNone/>
            </a:pPr>
            <a:endParaRPr lang="en-US" sz="2400" b="1" dirty="0" smtClean="0">
              <a:solidFill>
                <a:schemeClr val="accent1">
                  <a:lumMod val="75000"/>
                </a:schemeClr>
              </a:solidFill>
            </a:endParaRPr>
          </a:p>
          <a:p>
            <a:pPr marL="0" indent="0">
              <a:buNone/>
            </a:pPr>
            <a:r>
              <a:rPr lang="en-US" sz="2400" b="1" dirty="0" smtClean="0">
                <a:solidFill>
                  <a:schemeClr val="accent1">
                    <a:lumMod val="75000"/>
                  </a:schemeClr>
                </a:solidFill>
              </a:rPr>
              <a:t>“Powerful </a:t>
            </a:r>
            <a:r>
              <a:rPr lang="en-US" sz="2400" b="1" dirty="0">
                <a:solidFill>
                  <a:schemeClr val="accent1">
                    <a:lumMod val="75000"/>
                  </a:schemeClr>
                </a:solidFill>
              </a:rPr>
              <a:t>classroom instruction begins with the adoption and use of an evidence-based curriculum, but effective teachers do not simply teach such a program page-by-page in the same way for all students. Rather, they differentiate instruction, providing instruction designed to meet the specific needs of students in the class. </a:t>
            </a:r>
            <a:r>
              <a:rPr lang="en-US" sz="2400" b="1" dirty="0" smtClean="0">
                <a:solidFill>
                  <a:schemeClr val="accent1">
                    <a:lumMod val="75000"/>
                  </a:schemeClr>
                </a:solidFill>
              </a:rPr>
              <a:t>” – RTI Action Network</a:t>
            </a:r>
            <a:endParaRPr lang="en-US" sz="2400" b="1" dirty="0">
              <a:solidFill>
                <a:schemeClr val="accent1">
                  <a:lumMod val="75000"/>
                </a:schemeClr>
              </a:solidFill>
            </a:endParaRPr>
          </a:p>
          <a:p>
            <a:pPr marL="0" indent="0">
              <a:buNone/>
            </a:pPr>
            <a:endParaRPr lang="en-US" sz="24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975184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Tier One Instruction</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304800" y="1219200"/>
            <a:ext cx="8534400" cy="5181600"/>
          </a:xfrm>
        </p:spPr>
        <p:txBody>
          <a:bodyPr/>
          <a:lstStyle/>
          <a:p>
            <a:r>
              <a:rPr lang="en-US" sz="2400" b="1" dirty="0" smtClean="0">
                <a:solidFill>
                  <a:schemeClr val="accent1">
                    <a:lumMod val="75000"/>
                  </a:schemeClr>
                </a:solidFill>
              </a:rPr>
              <a:t>Tier 1 instruction is for </a:t>
            </a:r>
            <a:r>
              <a:rPr lang="en-US" sz="2400" b="1" u="sng" dirty="0" smtClean="0">
                <a:solidFill>
                  <a:schemeClr val="accent1">
                    <a:lumMod val="75000"/>
                  </a:schemeClr>
                </a:solidFill>
              </a:rPr>
              <a:t>every</a:t>
            </a:r>
            <a:r>
              <a:rPr lang="en-US" sz="2400" b="1" dirty="0" smtClean="0">
                <a:solidFill>
                  <a:schemeClr val="accent1">
                    <a:lumMod val="75000"/>
                  </a:schemeClr>
                </a:solidFill>
              </a:rPr>
              <a:t> student in General Education.</a:t>
            </a:r>
          </a:p>
          <a:p>
            <a:r>
              <a:rPr lang="en-US" sz="2400" b="1" dirty="0">
                <a:solidFill>
                  <a:schemeClr val="accent1">
                    <a:lumMod val="75000"/>
                  </a:schemeClr>
                </a:solidFill>
              </a:rPr>
              <a:t>Tier </a:t>
            </a:r>
            <a:r>
              <a:rPr lang="en-US" sz="2400" b="1" dirty="0" smtClean="0">
                <a:solidFill>
                  <a:schemeClr val="accent1">
                    <a:lumMod val="75000"/>
                  </a:schemeClr>
                </a:solidFill>
              </a:rPr>
              <a:t>1 instruction </a:t>
            </a:r>
            <a:r>
              <a:rPr lang="en-US" sz="2400" b="1" dirty="0">
                <a:solidFill>
                  <a:schemeClr val="accent1">
                    <a:lumMod val="75000"/>
                  </a:schemeClr>
                </a:solidFill>
              </a:rPr>
              <a:t>should meet the needs of 80% - 90% of </a:t>
            </a:r>
            <a:r>
              <a:rPr lang="en-US" sz="2400" b="1" dirty="0" smtClean="0">
                <a:solidFill>
                  <a:schemeClr val="accent1">
                    <a:lumMod val="75000"/>
                  </a:schemeClr>
                </a:solidFill>
              </a:rPr>
              <a:t>students. This means instruction </a:t>
            </a:r>
            <a:r>
              <a:rPr lang="en-US" sz="2400" b="1" dirty="0">
                <a:solidFill>
                  <a:schemeClr val="accent1">
                    <a:lumMod val="75000"/>
                  </a:schemeClr>
                </a:solidFill>
              </a:rPr>
              <a:t>is </a:t>
            </a:r>
            <a:r>
              <a:rPr lang="en-US" sz="2400" b="1" dirty="0" smtClean="0">
                <a:solidFill>
                  <a:schemeClr val="accent1">
                    <a:lumMod val="75000"/>
                  </a:schemeClr>
                </a:solidFill>
              </a:rPr>
              <a:t>differentiated and includes flexible </a:t>
            </a:r>
            <a:r>
              <a:rPr lang="en-US" sz="2400" b="1" dirty="0">
                <a:solidFill>
                  <a:schemeClr val="accent1">
                    <a:lumMod val="75000"/>
                  </a:schemeClr>
                </a:solidFill>
              </a:rPr>
              <a:t>grouping to meet diverse needs of students in each </a:t>
            </a:r>
            <a:r>
              <a:rPr lang="en-US" sz="2400" b="1" dirty="0" smtClean="0">
                <a:solidFill>
                  <a:schemeClr val="accent1">
                    <a:lumMod val="75000"/>
                  </a:schemeClr>
                </a:solidFill>
              </a:rPr>
              <a:t>classroom.</a:t>
            </a:r>
          </a:p>
          <a:p>
            <a:r>
              <a:rPr lang="en-US" sz="2400" b="1" dirty="0" smtClean="0">
                <a:solidFill>
                  <a:schemeClr val="accent1">
                    <a:lumMod val="75000"/>
                  </a:schemeClr>
                </a:solidFill>
              </a:rPr>
              <a:t>In Tier 1 instructional settings, whole group activities will be presented as well as small group. One-on-one instruction will also be provided as needed. This flexible grouping is essential for enabling differentiation practices.</a:t>
            </a:r>
          </a:p>
          <a:p>
            <a:r>
              <a:rPr lang="en-US" sz="2400" b="1" dirty="0" smtClean="0">
                <a:solidFill>
                  <a:schemeClr val="accent1">
                    <a:lumMod val="75000"/>
                  </a:schemeClr>
                </a:solidFill>
              </a:rPr>
              <a:t>Data collection and progress monitoring will occur on a routine basis for all students.</a:t>
            </a:r>
          </a:p>
          <a:p>
            <a:endParaRPr lang="en-US" b="1" dirty="0" smtClean="0">
              <a:solidFill>
                <a:schemeClr val="accent1">
                  <a:lumMod val="75000"/>
                </a:schemeClr>
              </a:solidFill>
              <a:effectLst>
                <a:outerShdw blurRad="38100" dist="38100" dir="2700000" algn="tl">
                  <a:srgbClr val="000000">
                    <a:alpha val="43137"/>
                  </a:srgbClr>
                </a:outerShdw>
              </a:effectLst>
            </a:endParaRPr>
          </a:p>
          <a:p>
            <a:endParaRPr lang="en-US" b="1" dirty="0" smtClean="0">
              <a:solidFill>
                <a:schemeClr val="accent1">
                  <a:lumMod val="75000"/>
                </a:schemeClr>
              </a:solidFill>
              <a:effectLst>
                <a:outerShdw blurRad="38100" dist="38100" dir="2700000" algn="tl">
                  <a:srgbClr val="000000">
                    <a:alpha val="43137"/>
                  </a:srgbClr>
                </a:outerShdw>
              </a:effectLst>
            </a:endParaRPr>
          </a:p>
          <a:p>
            <a:endParaRPr lang="en-US" b="1" dirty="0" smtClean="0">
              <a:solidFill>
                <a:schemeClr val="accent1">
                  <a:lumMod val="75000"/>
                </a:schemeClr>
              </a:solidFill>
              <a:effectLst>
                <a:outerShdw blurRad="38100" dist="38100" dir="2700000" algn="tl">
                  <a:srgbClr val="000000">
                    <a:alpha val="43137"/>
                  </a:srgbClr>
                </a:outerShdw>
              </a:effectLst>
            </a:endParaRPr>
          </a:p>
          <a:p>
            <a:endParaRPr lang="en-US" dirty="0" smtClean="0"/>
          </a:p>
          <a:p>
            <a:endParaRPr lang="en-US" dirty="0"/>
          </a:p>
        </p:txBody>
      </p:sp>
    </p:spTree>
    <p:extLst>
      <p:ext uri="{BB962C8B-B14F-4D97-AF65-F5344CB8AC3E}">
        <p14:creationId xmlns:p14="http://schemas.microsoft.com/office/powerpoint/2010/main" val="1216913713"/>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Initiating Interventions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458200" cy="5105400"/>
          </a:xfrm>
        </p:spPr>
        <p:txBody>
          <a:bodyPr/>
          <a:lstStyle/>
          <a:p>
            <a:endParaRPr lang="en-US" sz="2400" b="1" dirty="0" smtClean="0">
              <a:solidFill>
                <a:schemeClr val="accent1">
                  <a:lumMod val="75000"/>
                </a:schemeClr>
              </a:solidFill>
              <a:effectLst>
                <a:outerShdw blurRad="38100" dist="38100" dir="2700000" algn="tl">
                  <a:srgbClr val="000000">
                    <a:alpha val="43137"/>
                  </a:srgbClr>
                </a:outerShdw>
              </a:effectLst>
            </a:endParaRPr>
          </a:p>
          <a:p>
            <a:r>
              <a:rPr lang="en-US" sz="2400" b="1" dirty="0" smtClean="0">
                <a:solidFill>
                  <a:schemeClr val="accent1">
                    <a:lumMod val="75000"/>
                  </a:schemeClr>
                </a:solidFill>
              </a:rPr>
              <a:t>Communicate with your child’s teacher frequently and discuss any ongoing concerns or situations you feel might become an issue with his or her achievement or progress in class.</a:t>
            </a:r>
          </a:p>
          <a:p>
            <a:r>
              <a:rPr lang="en-US" sz="2400" b="1" dirty="0" smtClean="0">
                <a:solidFill>
                  <a:schemeClr val="accent1">
                    <a:lumMod val="75000"/>
                  </a:schemeClr>
                </a:solidFill>
              </a:rPr>
              <a:t>If a student is failing or shows signs of lack of progress or success in the classroom, the first step is to conference with the classroom teachers and/or administrators.</a:t>
            </a:r>
          </a:p>
          <a:p>
            <a:r>
              <a:rPr lang="en-US" sz="2400" b="1" dirty="0" smtClean="0">
                <a:solidFill>
                  <a:schemeClr val="accent1">
                    <a:lumMod val="75000"/>
                  </a:schemeClr>
                </a:solidFill>
              </a:rPr>
              <a:t>This conference will specifically pinpoint the problems that are contributing to a student’s lack of success.</a:t>
            </a:r>
          </a:p>
          <a:p>
            <a:endParaRPr lang="en-US" dirty="0"/>
          </a:p>
        </p:txBody>
      </p:sp>
    </p:spTree>
    <p:extLst>
      <p:ext uri="{BB962C8B-B14F-4D97-AF65-F5344CB8AC3E}">
        <p14:creationId xmlns:p14="http://schemas.microsoft.com/office/powerpoint/2010/main" val="131840768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Tier Two Interventions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610600" cy="5715000"/>
          </a:xfrm>
        </p:spPr>
        <p:txBody>
          <a:bodyPr/>
          <a:lstStyle/>
          <a:p>
            <a:r>
              <a:rPr lang="en-US" sz="2400" b="1" dirty="0">
                <a:solidFill>
                  <a:schemeClr val="accent1">
                    <a:lumMod val="75000"/>
                  </a:schemeClr>
                </a:solidFill>
              </a:rPr>
              <a:t>The goal of Tier 2 </a:t>
            </a:r>
            <a:r>
              <a:rPr lang="en-US" sz="2400" b="1" dirty="0" smtClean="0">
                <a:solidFill>
                  <a:schemeClr val="accent1">
                    <a:lumMod val="75000"/>
                  </a:schemeClr>
                </a:solidFill>
              </a:rPr>
              <a:t>intervention </a:t>
            </a:r>
            <a:r>
              <a:rPr lang="en-US" sz="2400" b="1" dirty="0">
                <a:solidFill>
                  <a:schemeClr val="accent1">
                    <a:lumMod val="75000"/>
                  </a:schemeClr>
                </a:solidFill>
              </a:rPr>
              <a:t>is to close the achievement gap as quickly as possible. Students who do not make adequate progress in Tier 1 receive more intensive Tier </a:t>
            </a:r>
            <a:r>
              <a:rPr lang="en-US" sz="2400" b="1" dirty="0" smtClean="0">
                <a:solidFill>
                  <a:schemeClr val="accent1">
                    <a:lumMod val="75000"/>
                  </a:schemeClr>
                </a:solidFill>
              </a:rPr>
              <a:t>2 instructional strategies </a:t>
            </a:r>
            <a:r>
              <a:rPr lang="en-US" sz="2400" b="1" u="sng" dirty="0">
                <a:solidFill>
                  <a:schemeClr val="accent1">
                    <a:lumMod val="75000"/>
                  </a:schemeClr>
                </a:solidFill>
              </a:rPr>
              <a:t>within the </a:t>
            </a:r>
            <a:r>
              <a:rPr lang="en-US" sz="2400" b="1" u="sng" dirty="0" smtClean="0">
                <a:solidFill>
                  <a:schemeClr val="accent1">
                    <a:lumMod val="75000"/>
                  </a:schemeClr>
                </a:solidFill>
              </a:rPr>
              <a:t>General </a:t>
            </a:r>
            <a:r>
              <a:rPr lang="en-US" sz="2400" b="1" u="sng" dirty="0">
                <a:solidFill>
                  <a:schemeClr val="accent1">
                    <a:lumMod val="75000"/>
                  </a:schemeClr>
                </a:solidFill>
              </a:rPr>
              <a:t>E</a:t>
            </a:r>
            <a:r>
              <a:rPr lang="en-US" sz="2400" b="1" u="sng" dirty="0" smtClean="0">
                <a:solidFill>
                  <a:schemeClr val="accent1">
                    <a:lumMod val="75000"/>
                  </a:schemeClr>
                </a:solidFill>
              </a:rPr>
              <a:t>ducation </a:t>
            </a:r>
            <a:r>
              <a:rPr lang="en-US" sz="2400" b="1" u="sng" dirty="0">
                <a:solidFill>
                  <a:schemeClr val="accent1">
                    <a:lumMod val="75000"/>
                  </a:schemeClr>
                </a:solidFill>
              </a:rPr>
              <a:t>classroom</a:t>
            </a:r>
            <a:r>
              <a:rPr lang="en-US" sz="2400" b="1" dirty="0">
                <a:solidFill>
                  <a:schemeClr val="accent1">
                    <a:lumMod val="75000"/>
                  </a:schemeClr>
                </a:solidFill>
              </a:rPr>
              <a:t>. </a:t>
            </a:r>
            <a:endParaRPr lang="en-US" sz="2400" b="1" dirty="0" smtClean="0">
              <a:solidFill>
                <a:schemeClr val="accent1">
                  <a:lumMod val="75000"/>
                </a:schemeClr>
              </a:solidFill>
            </a:endParaRPr>
          </a:p>
          <a:p>
            <a:pPr>
              <a:buFont typeface="Arial" panose="020B0604020202020204" pitchFamily="34" charset="0"/>
              <a:buChar char="•"/>
            </a:pPr>
            <a:r>
              <a:rPr lang="en-US" sz="2400" b="1" dirty="0">
                <a:solidFill>
                  <a:schemeClr val="accent1">
                    <a:lumMod val="75000"/>
                  </a:schemeClr>
                </a:solidFill>
                <a:latin typeface="Open Sans"/>
              </a:rPr>
              <a:t>Tier 2 intervention offers more focused instruction than does the typical classroom </a:t>
            </a:r>
            <a:r>
              <a:rPr lang="en-US" sz="2400" b="1" dirty="0" smtClean="0">
                <a:solidFill>
                  <a:schemeClr val="accent1">
                    <a:lumMod val="75000"/>
                  </a:schemeClr>
                </a:solidFill>
                <a:latin typeface="Open Sans"/>
              </a:rPr>
              <a:t>Tier 1 </a:t>
            </a:r>
            <a:r>
              <a:rPr lang="en-US" sz="2400" b="1" dirty="0">
                <a:solidFill>
                  <a:schemeClr val="accent1">
                    <a:lumMod val="75000"/>
                  </a:schemeClr>
                </a:solidFill>
                <a:latin typeface="Open Sans"/>
              </a:rPr>
              <a:t>instruction. </a:t>
            </a:r>
            <a:r>
              <a:rPr lang="en-US" sz="2400" b="1" dirty="0" smtClean="0">
                <a:solidFill>
                  <a:schemeClr val="accent1">
                    <a:lumMod val="75000"/>
                  </a:schemeClr>
                </a:solidFill>
                <a:latin typeface="Open Sans"/>
              </a:rPr>
              <a:t>The goal for Tier 2 instruction is:</a:t>
            </a:r>
          </a:p>
          <a:p>
            <a:pPr marL="1257300" lvl="2" indent="-457200">
              <a:buFont typeface="+mj-lt"/>
              <a:buAutoNum type="alphaLcParenR"/>
            </a:pPr>
            <a:r>
              <a:rPr lang="en-US" sz="2400" b="1" dirty="0" smtClean="0">
                <a:solidFill>
                  <a:schemeClr val="accent1">
                    <a:lumMod val="75000"/>
                  </a:schemeClr>
                </a:solidFill>
                <a:latin typeface="Open Sans"/>
              </a:rPr>
              <a:t>Address specific skill sets or deficits</a:t>
            </a:r>
            <a:endParaRPr lang="en-US" sz="2400" b="1" dirty="0">
              <a:solidFill>
                <a:schemeClr val="accent1">
                  <a:lumMod val="75000"/>
                </a:schemeClr>
              </a:solidFill>
              <a:latin typeface="Open Sans"/>
            </a:endParaRPr>
          </a:p>
          <a:p>
            <a:pPr marL="1257300" lvl="2" indent="-457200">
              <a:buFont typeface="+mj-lt"/>
              <a:buAutoNum type="alphaLcParenR"/>
            </a:pPr>
            <a:r>
              <a:rPr lang="en-US" sz="2400" b="1" dirty="0">
                <a:solidFill>
                  <a:schemeClr val="accent1">
                    <a:lumMod val="75000"/>
                  </a:schemeClr>
                </a:solidFill>
                <a:latin typeface="Open Sans"/>
              </a:rPr>
              <a:t>Pre-teach and review skills for Tier 1 lessons</a:t>
            </a:r>
          </a:p>
          <a:p>
            <a:pPr marL="1257300" lvl="2" indent="-457200">
              <a:buFont typeface="+mj-lt"/>
              <a:buAutoNum type="alphaLcParenR"/>
            </a:pPr>
            <a:r>
              <a:rPr lang="en-US" sz="2400" b="1" dirty="0">
                <a:solidFill>
                  <a:schemeClr val="accent1">
                    <a:lumMod val="75000"/>
                  </a:schemeClr>
                </a:solidFill>
                <a:latin typeface="Open Sans"/>
              </a:rPr>
              <a:t>Provide multiple opportunities to practice</a:t>
            </a:r>
          </a:p>
          <a:p>
            <a:pPr marL="1257300" lvl="2" indent="-457200">
              <a:buFont typeface="+mj-lt"/>
              <a:buAutoNum type="alphaLcParenR"/>
            </a:pPr>
            <a:r>
              <a:rPr lang="en-US" sz="2400" b="1" dirty="0">
                <a:solidFill>
                  <a:schemeClr val="accent1">
                    <a:lumMod val="75000"/>
                  </a:schemeClr>
                </a:solidFill>
                <a:latin typeface="Open Sans"/>
              </a:rPr>
              <a:t>Provide immediate corrective </a:t>
            </a:r>
            <a:r>
              <a:rPr lang="en-US" sz="2400" b="1" dirty="0" smtClean="0">
                <a:solidFill>
                  <a:schemeClr val="accent1">
                    <a:lumMod val="75000"/>
                  </a:schemeClr>
                </a:solidFill>
                <a:latin typeface="Open Sans"/>
              </a:rPr>
              <a:t>feedback</a:t>
            </a:r>
          </a:p>
          <a:p>
            <a:pPr marL="1257300" lvl="2" indent="-457200">
              <a:buFont typeface="+mj-lt"/>
              <a:buAutoNum type="alphaLcParenR"/>
            </a:pPr>
            <a:r>
              <a:rPr lang="en-US" sz="2400" b="1" dirty="0" smtClean="0">
                <a:solidFill>
                  <a:schemeClr val="accent1">
                    <a:lumMod val="75000"/>
                  </a:schemeClr>
                </a:solidFill>
                <a:latin typeface="Open Sans"/>
              </a:rPr>
              <a:t>Utilization of differentiation strategies to enhance </a:t>
            </a:r>
          </a:p>
          <a:p>
            <a:pPr marL="800100" lvl="2" indent="0">
              <a:buNone/>
            </a:pPr>
            <a:r>
              <a:rPr lang="en-US" sz="2400" b="1" dirty="0" smtClean="0">
                <a:solidFill>
                  <a:schemeClr val="accent1">
                    <a:lumMod val="75000"/>
                  </a:schemeClr>
                </a:solidFill>
                <a:latin typeface="Open Sans"/>
              </a:rPr>
              <a:t>     Tier 1 instruction</a:t>
            </a:r>
            <a:endParaRPr lang="en-US" sz="2400" b="1" dirty="0">
              <a:solidFill>
                <a:schemeClr val="accent1">
                  <a:lumMod val="75000"/>
                </a:schemeClr>
              </a:solidFill>
              <a:latin typeface="Open Sans"/>
            </a:endParaRPr>
          </a:p>
          <a:p>
            <a:pPr marL="0" indent="0">
              <a:buNone/>
            </a:pPr>
            <a:endParaRPr lang="en-US" sz="2400" b="1" dirty="0" smtClean="0">
              <a:solidFill>
                <a:schemeClr val="accent1">
                  <a:lumMod val="75000"/>
                </a:schemeClr>
              </a:solidFill>
              <a:effectLst>
                <a:outerShdw blurRad="38100" dist="38100" dir="2700000" algn="tl">
                  <a:srgbClr val="000000">
                    <a:alpha val="43137"/>
                  </a:srgbClr>
                </a:outerShdw>
              </a:effectLst>
            </a:endParaRPr>
          </a:p>
          <a:p>
            <a:endParaRPr lang="en-US" sz="2400" b="1" dirty="0">
              <a:solidFill>
                <a:schemeClr val="accent1">
                  <a:lumMod val="75000"/>
                </a:schemeClr>
              </a:solidFill>
              <a:effectLst>
                <a:outerShdw blurRad="38100" dist="38100" dir="2700000" algn="tl">
                  <a:srgbClr val="000000">
                    <a:alpha val="43137"/>
                  </a:srgbClr>
                </a:outerShdw>
              </a:effectLst>
            </a:endParaRPr>
          </a:p>
          <a:p>
            <a:pPr marL="0" indent="0">
              <a:buNone/>
            </a:pPr>
            <a:endParaRPr lang="en-US" sz="24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0724"/>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067800" cy="914400"/>
          </a:xfrm>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Examples of Tier 2 Strategies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791200"/>
          </a:xfrm>
        </p:spPr>
        <p:txBody>
          <a:bodyPr/>
          <a:lstStyle/>
          <a:p>
            <a:pPr marL="0" indent="0">
              <a:buNone/>
            </a:pPr>
            <a:endParaRPr lang="en-US" dirty="0"/>
          </a:p>
          <a:p>
            <a:r>
              <a:rPr lang="en-US" sz="2400" b="1" dirty="0" smtClean="0">
                <a:solidFill>
                  <a:schemeClr val="accent1">
                    <a:lumMod val="75000"/>
                  </a:schemeClr>
                </a:solidFill>
              </a:rPr>
              <a:t>Instruction </a:t>
            </a:r>
            <a:r>
              <a:rPr lang="en-US" sz="2400" b="1" dirty="0">
                <a:solidFill>
                  <a:schemeClr val="accent1">
                    <a:lumMod val="75000"/>
                  </a:schemeClr>
                </a:solidFill>
              </a:rPr>
              <a:t>with </a:t>
            </a:r>
            <a:r>
              <a:rPr lang="en-US" sz="2400" b="1" dirty="0" smtClean="0">
                <a:solidFill>
                  <a:schemeClr val="accent1">
                    <a:lumMod val="75000"/>
                  </a:schemeClr>
                </a:solidFill>
              </a:rPr>
              <a:t>teacher and/or peer modeling</a:t>
            </a:r>
            <a:endParaRPr lang="en-US" sz="2400" b="1" dirty="0">
              <a:solidFill>
                <a:schemeClr val="accent1">
                  <a:lumMod val="75000"/>
                </a:schemeClr>
              </a:solidFill>
            </a:endParaRPr>
          </a:p>
          <a:p>
            <a:r>
              <a:rPr lang="en-US" sz="2400" b="1" dirty="0" smtClean="0">
                <a:solidFill>
                  <a:schemeClr val="accent1">
                    <a:lumMod val="75000"/>
                  </a:schemeClr>
                </a:solidFill>
              </a:rPr>
              <a:t>Student demonstrates the task before actually completing it to ensure understanding</a:t>
            </a:r>
            <a:endParaRPr lang="en-US" sz="2400" b="1" dirty="0">
              <a:solidFill>
                <a:schemeClr val="accent1">
                  <a:lumMod val="75000"/>
                </a:schemeClr>
              </a:solidFill>
            </a:endParaRPr>
          </a:p>
          <a:p>
            <a:r>
              <a:rPr lang="en-US" sz="2400" b="1" dirty="0" smtClean="0">
                <a:solidFill>
                  <a:schemeClr val="accent1">
                    <a:lumMod val="75000"/>
                  </a:schemeClr>
                </a:solidFill>
              </a:rPr>
              <a:t>Student repeats instructions to the teacher</a:t>
            </a:r>
            <a:endParaRPr lang="en-US" sz="2400" b="1" dirty="0">
              <a:solidFill>
                <a:schemeClr val="accent1">
                  <a:lumMod val="75000"/>
                </a:schemeClr>
              </a:solidFill>
            </a:endParaRPr>
          </a:p>
          <a:p>
            <a:r>
              <a:rPr lang="en-US" sz="2400" b="1" dirty="0" smtClean="0">
                <a:solidFill>
                  <a:schemeClr val="accent1">
                    <a:lumMod val="75000"/>
                  </a:schemeClr>
                </a:solidFill>
              </a:rPr>
              <a:t>Corrective </a:t>
            </a:r>
            <a:r>
              <a:rPr lang="en-US" sz="2400" b="1" dirty="0">
                <a:solidFill>
                  <a:schemeClr val="accent1">
                    <a:lumMod val="75000"/>
                  </a:schemeClr>
                </a:solidFill>
              </a:rPr>
              <a:t>feedback </a:t>
            </a:r>
            <a:r>
              <a:rPr lang="en-US" sz="2400" b="1" dirty="0" smtClean="0">
                <a:solidFill>
                  <a:schemeClr val="accent1">
                    <a:lumMod val="75000"/>
                  </a:schemeClr>
                </a:solidFill>
              </a:rPr>
              <a:t>is consistently given to </a:t>
            </a:r>
            <a:r>
              <a:rPr lang="en-US" sz="2400" b="1" dirty="0">
                <a:solidFill>
                  <a:schemeClr val="accent1">
                    <a:lumMod val="75000"/>
                  </a:schemeClr>
                </a:solidFill>
              </a:rPr>
              <a:t>individual students</a:t>
            </a:r>
          </a:p>
          <a:p>
            <a:r>
              <a:rPr lang="en-US" sz="2400" b="1" dirty="0">
                <a:solidFill>
                  <a:schemeClr val="accent1">
                    <a:lumMod val="75000"/>
                  </a:schemeClr>
                </a:solidFill>
              </a:rPr>
              <a:t>M</a:t>
            </a:r>
            <a:r>
              <a:rPr lang="en-US" sz="2400" b="1" dirty="0" smtClean="0">
                <a:solidFill>
                  <a:schemeClr val="accent1">
                    <a:lumMod val="75000"/>
                  </a:schemeClr>
                </a:solidFill>
              </a:rPr>
              <a:t>ultiple examples are supplied</a:t>
            </a:r>
          </a:p>
          <a:p>
            <a:r>
              <a:rPr lang="en-US" sz="2400" b="1" dirty="0" smtClean="0">
                <a:solidFill>
                  <a:schemeClr val="accent1">
                    <a:lumMod val="75000"/>
                  </a:schemeClr>
                </a:solidFill>
              </a:rPr>
              <a:t>Organizational tools are utilized to assist with task completion</a:t>
            </a:r>
          </a:p>
          <a:p>
            <a:r>
              <a:rPr lang="en-US" sz="2400" b="1" dirty="0" smtClean="0">
                <a:solidFill>
                  <a:schemeClr val="accent1">
                    <a:lumMod val="75000"/>
                  </a:schemeClr>
                </a:solidFill>
              </a:rPr>
              <a:t>Flexible grouping is used for re-teaching purposes</a:t>
            </a:r>
          </a:p>
          <a:p>
            <a:r>
              <a:rPr lang="en-US" sz="2400" b="1" dirty="0" smtClean="0">
                <a:solidFill>
                  <a:schemeClr val="accent1">
                    <a:lumMod val="75000"/>
                  </a:schemeClr>
                </a:solidFill>
              </a:rPr>
              <a:t>More frequent monitoring, assessment, and data collection to track progress </a:t>
            </a:r>
          </a:p>
          <a:p>
            <a:endParaRPr lang="en-US" sz="2400" b="1" dirty="0" smtClean="0">
              <a:solidFill>
                <a:schemeClr val="accent1">
                  <a:lumMod val="75000"/>
                </a:schemeClr>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253132585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accent1">
                    <a:lumMod val="50000"/>
                  </a:schemeClr>
                </a:solidFill>
                <a:effectLst>
                  <a:outerShdw blurRad="38100" dist="38100" dir="2700000" algn="tl">
                    <a:srgbClr val="000000">
                      <a:alpha val="43137"/>
                    </a:srgbClr>
                  </a:outerShdw>
                </a:effectLst>
              </a:rPr>
              <a:t>Tier Three Interventions</a:t>
            </a:r>
            <a:endParaRPr lang="en-US" sz="2800"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066800"/>
            <a:ext cx="9067800" cy="5791200"/>
          </a:xfrm>
        </p:spPr>
        <p:txBody>
          <a:bodyPr/>
          <a:lstStyle/>
          <a:p>
            <a:r>
              <a:rPr lang="en-US" sz="2400" b="1" dirty="0">
                <a:solidFill>
                  <a:schemeClr val="accent1">
                    <a:lumMod val="75000"/>
                  </a:schemeClr>
                </a:solidFill>
              </a:rPr>
              <a:t>A small percentage of students who do not make adequate progress with Tier 2 intervention may benefit from Tier 3’s more intensive, </a:t>
            </a:r>
            <a:r>
              <a:rPr lang="en-US" sz="2400" b="1" dirty="0" smtClean="0">
                <a:solidFill>
                  <a:schemeClr val="accent1">
                    <a:lumMod val="75000"/>
                  </a:schemeClr>
                </a:solidFill>
              </a:rPr>
              <a:t>individualized intervention</a:t>
            </a:r>
            <a:r>
              <a:rPr lang="en-US" sz="2400" b="1" dirty="0">
                <a:solidFill>
                  <a:schemeClr val="accent1">
                    <a:lumMod val="75000"/>
                  </a:schemeClr>
                </a:solidFill>
              </a:rPr>
              <a:t>. </a:t>
            </a:r>
            <a:endParaRPr lang="en-US" sz="2400" b="1" dirty="0" smtClean="0">
              <a:solidFill>
                <a:schemeClr val="accent1">
                  <a:lumMod val="75000"/>
                </a:schemeClr>
              </a:solidFill>
            </a:endParaRPr>
          </a:p>
          <a:p>
            <a:r>
              <a:rPr lang="en-US" sz="2400" b="1" dirty="0">
                <a:solidFill>
                  <a:schemeClr val="accent1">
                    <a:lumMod val="75000"/>
                  </a:schemeClr>
                </a:solidFill>
              </a:rPr>
              <a:t>The intensive, individualized Tier 3 instruction is based on research-validated instructional strategies that meet the individual needs of each student</a:t>
            </a:r>
            <a:r>
              <a:rPr lang="en-US" sz="2400" b="1" dirty="0" smtClean="0">
                <a:solidFill>
                  <a:schemeClr val="accent1">
                    <a:lumMod val="75000"/>
                  </a:schemeClr>
                </a:solidFill>
              </a:rPr>
              <a:t>.</a:t>
            </a:r>
          </a:p>
          <a:p>
            <a:pPr>
              <a:buFont typeface="Arial" panose="020B0604020202020204" pitchFamily="34" charset="0"/>
              <a:buChar char="•"/>
            </a:pPr>
            <a:r>
              <a:rPr lang="en-US" sz="2400" b="1" dirty="0" smtClean="0">
                <a:solidFill>
                  <a:schemeClr val="accent1">
                    <a:lumMod val="75000"/>
                  </a:schemeClr>
                </a:solidFill>
                <a:latin typeface="Open Sans"/>
              </a:rPr>
              <a:t>Tier 3 interventions are focused </a:t>
            </a:r>
            <a:r>
              <a:rPr lang="en-US" sz="2400" b="1" dirty="0">
                <a:solidFill>
                  <a:schemeClr val="accent1">
                    <a:lumMod val="75000"/>
                  </a:schemeClr>
                </a:solidFill>
                <a:latin typeface="Open Sans"/>
              </a:rPr>
              <a:t>on individualized goals, which may or may not be on grade level</a:t>
            </a:r>
          </a:p>
          <a:p>
            <a:pPr>
              <a:buFont typeface="Arial" panose="020B0604020202020204" pitchFamily="34" charset="0"/>
              <a:buChar char="•"/>
            </a:pPr>
            <a:r>
              <a:rPr lang="en-US" sz="2400" b="1" dirty="0" smtClean="0">
                <a:solidFill>
                  <a:schemeClr val="accent1">
                    <a:lumMod val="75000"/>
                  </a:schemeClr>
                </a:solidFill>
                <a:latin typeface="Open Sans"/>
              </a:rPr>
              <a:t>Interventions are guided </a:t>
            </a:r>
            <a:r>
              <a:rPr lang="en-US" sz="2400" b="1" dirty="0">
                <a:solidFill>
                  <a:schemeClr val="accent1">
                    <a:lumMod val="75000"/>
                  </a:schemeClr>
                </a:solidFill>
                <a:latin typeface="Open Sans"/>
              </a:rPr>
              <a:t>by progress monitoring </a:t>
            </a:r>
            <a:r>
              <a:rPr lang="en-US" sz="2400" b="1" dirty="0" smtClean="0">
                <a:solidFill>
                  <a:schemeClr val="accent1">
                    <a:lumMod val="75000"/>
                  </a:schemeClr>
                </a:solidFill>
                <a:latin typeface="Open Sans"/>
              </a:rPr>
              <a:t>data.</a:t>
            </a:r>
          </a:p>
          <a:p>
            <a:pPr>
              <a:buFont typeface="Arial" panose="020B0604020202020204" pitchFamily="34" charset="0"/>
              <a:buChar char="•"/>
            </a:pPr>
            <a:r>
              <a:rPr lang="en-US" sz="2400" b="1" dirty="0" smtClean="0">
                <a:solidFill>
                  <a:schemeClr val="accent1">
                    <a:lumMod val="75000"/>
                  </a:schemeClr>
                </a:solidFill>
                <a:latin typeface="Open Sans"/>
              </a:rPr>
              <a:t>To monitor progress, collaboration with General Education teachers is frequent and ongoing  </a:t>
            </a:r>
          </a:p>
          <a:p>
            <a:pPr>
              <a:buFont typeface="Arial" panose="020B0604020202020204" pitchFamily="34" charset="0"/>
              <a:buChar char="•"/>
            </a:pPr>
            <a:r>
              <a:rPr lang="en-US" sz="2400" b="1" dirty="0" smtClean="0">
                <a:solidFill>
                  <a:schemeClr val="accent1">
                    <a:lumMod val="75000"/>
                  </a:schemeClr>
                </a:solidFill>
                <a:latin typeface="Open Sans"/>
              </a:rPr>
              <a:t>Tier 3 interventions can be accessed in such settings as Title 1 programs, 504 services, Dyslexia, and Special Education</a:t>
            </a:r>
          </a:p>
          <a:p>
            <a:pPr>
              <a:buFont typeface="Arial" panose="020B0604020202020204" pitchFamily="34" charset="0"/>
              <a:buChar char="•"/>
            </a:pPr>
            <a:endParaRPr lang="en-US" sz="2400" b="1" dirty="0">
              <a:solidFill>
                <a:schemeClr val="accent1">
                  <a:lumMod val="75000"/>
                </a:schemeClr>
              </a:solidFill>
              <a:effectLst>
                <a:outerShdw blurRad="38100" dist="38100" dir="2700000" algn="tl">
                  <a:srgbClr val="000000">
                    <a:alpha val="43137"/>
                  </a:srgbClr>
                </a:outerShdw>
              </a:effectLst>
              <a:latin typeface="Open Sans"/>
            </a:endParaRPr>
          </a:p>
          <a:p>
            <a:pPr marL="0" indent="0">
              <a:buNone/>
            </a:pPr>
            <a:endParaRPr lang="en-US" dirty="0">
              <a:solidFill>
                <a:srgbClr val="000000"/>
              </a:solidFill>
              <a:latin typeface="Open Sans"/>
            </a:endParaRPr>
          </a:p>
          <a:p>
            <a:endParaRPr lang="en-US" dirty="0" smtClean="0"/>
          </a:p>
          <a:p>
            <a:endParaRPr lang="en-US" dirty="0"/>
          </a:p>
        </p:txBody>
      </p:sp>
    </p:spTree>
    <p:extLst>
      <p:ext uri="{BB962C8B-B14F-4D97-AF65-F5344CB8AC3E}">
        <p14:creationId xmlns:p14="http://schemas.microsoft.com/office/powerpoint/2010/main" val="4171659888"/>
      </p:ext>
    </p:extLst>
  </p:cSld>
  <p:clrMapOvr>
    <a:masterClrMapping/>
  </p:clrMapOvr>
  <p:transition spd="med">
    <p:fade/>
  </p:transition>
</p:sld>
</file>

<file path=ppt/theme/theme1.xml><?xml version="1.0" encoding="utf-8"?>
<a:theme xmlns:a="http://schemas.openxmlformats.org/drawingml/2006/main" name="Blank Presentation">
  <a:themeElements>
    <a:clrScheme name="Custom 1">
      <a:dk1>
        <a:sysClr val="windowText" lastClr="000000"/>
      </a:dk1>
      <a:lt1>
        <a:sysClr val="window" lastClr="FFFFFF"/>
      </a:lt1>
      <a:dk2>
        <a:srgbClr val="69676D"/>
      </a:dk2>
      <a:lt2>
        <a:srgbClr val="C9C2D1"/>
      </a:lt2>
      <a:accent1>
        <a:srgbClr val="72AEB6"/>
      </a:accent1>
      <a:accent2>
        <a:srgbClr val="C41230"/>
      </a:accent2>
      <a:accent3>
        <a:srgbClr val="E7DECF"/>
      </a:accent3>
      <a:accent4>
        <a:srgbClr val="416A20"/>
      </a:accent4>
      <a:accent5>
        <a:srgbClr val="4D4D4D"/>
      </a:accent5>
      <a:accent6>
        <a:srgbClr val="A379BB"/>
      </a:accent6>
      <a:hlink>
        <a:srgbClr val="410082"/>
      </a:hlink>
      <a:folHlink>
        <a:srgbClr val="932968"/>
      </a:folHlink>
    </a:clrScheme>
    <a:fontScheme name="Blank Presentation">
      <a:majorFont>
        <a:latin typeface="Myriad Pro"/>
        <a:ea typeface="ＭＳ Ｐゴシック"/>
        <a:cs typeface="ＭＳ Ｐゴシック"/>
      </a:majorFont>
      <a:minorFont>
        <a:latin typeface="Myriad Pro"/>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FWISDOfficialTemplate_Apple_widescreen [Compatibility Mode]" id="{2B3566D7-40D9-41E0-B48C-68E81546FFB6}" vid="{FEA28CCA-585D-4529-B056-57223428C00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FWISDOfficialTemplate_Apple_widescreen</Template>
  <TotalTime>2833</TotalTime>
  <Words>2395</Words>
  <Application>Microsoft Office PowerPoint</Application>
  <PresentationFormat>On-screen Show (4:3)</PresentationFormat>
  <Paragraphs>277</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Blank Presentation</vt:lpstr>
      <vt:lpstr>  How to Have an Effective I.E.P. Meeting</vt:lpstr>
      <vt:lpstr>Beginning the Process</vt:lpstr>
      <vt:lpstr>Tiered Instruction/Interventions</vt:lpstr>
      <vt:lpstr>Tiered Instruction/Interventions</vt:lpstr>
      <vt:lpstr>Tier One Instruction</vt:lpstr>
      <vt:lpstr>Initiating Interventions</vt:lpstr>
      <vt:lpstr>Tier Two Interventions</vt:lpstr>
      <vt:lpstr>Examples of Tier 2 Strategies</vt:lpstr>
      <vt:lpstr>Tier Three Interventions</vt:lpstr>
      <vt:lpstr>Tier Two vs. Tier Three</vt:lpstr>
      <vt:lpstr>Moving from Tier Two to Tier Three </vt:lpstr>
      <vt:lpstr>Beginning the ARD (Admission, Review, Dismissal) Process</vt:lpstr>
      <vt:lpstr>Evaluation</vt:lpstr>
      <vt:lpstr>Evaluations May Include:</vt:lpstr>
      <vt:lpstr>Assessment</vt:lpstr>
      <vt:lpstr>Handicapping Conditions</vt:lpstr>
      <vt:lpstr>Other Health Impaired</vt:lpstr>
      <vt:lpstr>Conditions Found under OHI</vt:lpstr>
      <vt:lpstr>Timelines</vt:lpstr>
      <vt:lpstr>Re-evaluations</vt:lpstr>
      <vt:lpstr> Parents and Evaluation</vt:lpstr>
      <vt:lpstr>After Testing … </vt:lpstr>
      <vt:lpstr>Who Attends ARD Meetings?</vt:lpstr>
      <vt:lpstr>Others Who May Attend ARD Meetings</vt:lpstr>
      <vt:lpstr> Ineligible for Special Education</vt:lpstr>
      <vt:lpstr>504 vs. Special Education </vt:lpstr>
      <vt:lpstr>      Planning for an ARD</vt:lpstr>
      <vt:lpstr> </vt:lpstr>
      <vt:lpstr>The ARD Meeting: What Will the Team Discuss?</vt:lpstr>
      <vt:lpstr>Ending the Meeting</vt:lpstr>
      <vt:lpstr>After the ARD …</vt:lpstr>
      <vt:lpstr>How can I support my child?</vt:lpstr>
      <vt:lpstr>Sources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ARD Process?</dc:title>
  <dc:creator>leah</dc:creator>
  <cp:lastModifiedBy>Rita Wester</cp:lastModifiedBy>
  <cp:revision>141</cp:revision>
  <cp:lastPrinted>2016-08-02T16:26:58Z</cp:lastPrinted>
  <dcterms:created xsi:type="dcterms:W3CDTF">2010-10-09T04:35:43Z</dcterms:created>
  <dcterms:modified xsi:type="dcterms:W3CDTF">2016-08-09T15:59:56Z</dcterms:modified>
</cp:coreProperties>
</file>